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8"/>
  </p:notesMasterIdLst>
  <p:sldIdLst>
    <p:sldId id="326" r:id="rId2"/>
    <p:sldId id="257" r:id="rId3"/>
    <p:sldId id="259" r:id="rId4"/>
    <p:sldId id="260" r:id="rId5"/>
    <p:sldId id="263" r:id="rId6"/>
    <p:sldId id="261" r:id="rId7"/>
    <p:sldId id="262" r:id="rId8"/>
    <p:sldId id="264" r:id="rId9"/>
    <p:sldId id="281" r:id="rId10"/>
    <p:sldId id="265" r:id="rId11"/>
    <p:sldId id="266" r:id="rId12"/>
    <p:sldId id="268" r:id="rId13"/>
    <p:sldId id="267" r:id="rId14"/>
    <p:sldId id="269" r:id="rId15"/>
    <p:sldId id="271" r:id="rId16"/>
    <p:sldId id="272" r:id="rId17"/>
    <p:sldId id="273" r:id="rId18"/>
    <p:sldId id="275" r:id="rId19"/>
    <p:sldId id="276" r:id="rId20"/>
    <p:sldId id="277" r:id="rId21"/>
    <p:sldId id="278" r:id="rId22"/>
    <p:sldId id="279" r:id="rId23"/>
    <p:sldId id="280" r:id="rId24"/>
    <p:sldId id="270" r:id="rId25"/>
    <p:sldId id="282" r:id="rId26"/>
    <p:sldId id="258" r:id="rId27"/>
  </p:sldIdLst>
  <p:sldSz cx="18288000" cy="10287000"/>
  <p:notesSz cx="6858000" cy="9144000"/>
  <p:embeddedFontLst>
    <p:embeddedFont>
      <p:font typeface="Calibri" panose="020F0502020204030204" pitchFamily="34" charset="0"/>
      <p:regular r:id="rId29"/>
      <p:bold r:id="rId30"/>
      <p:italic r:id="rId31"/>
      <p:boldItalic r:id="rId32"/>
    </p:embeddedFont>
    <p:embeddedFont>
      <p:font typeface="Poppins" panose="00000500000000000000" pitchFamily="2" charset="0"/>
      <p:regular r:id="rId33"/>
      <p:bold r:id="rId34"/>
      <p:italic r:id="rId35"/>
      <p:boldItalic r:id="rId36"/>
    </p:embeddedFont>
    <p:embeddedFont>
      <p:font typeface="Poppins Bold" panose="00000800000000000000" charset="0"/>
      <p:regular r:id="rId37"/>
      <p:bold r:id="rId3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94622" autoAdjust="0"/>
  </p:normalViewPr>
  <p:slideViewPr>
    <p:cSldViewPr>
      <p:cViewPr varScale="1">
        <p:scale>
          <a:sx n="41" d="100"/>
          <a:sy n="41" d="100"/>
        </p:scale>
        <p:origin x="908" y="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font" Target="fonts/font6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font" Target="fonts/font9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font" Target="fonts/font7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38" Type="http://schemas.openxmlformats.org/officeDocument/2006/relationships/font" Target="fonts/font10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CA5D55-5B17-4B9A-AB23-1440912CB27A}" type="doc">
      <dgm:prSet loTypeId="urn:microsoft.com/office/officeart/2005/8/layout/default" loCatId="list" qsTypeId="urn:microsoft.com/office/officeart/2005/8/quickstyle/simple3" qsCatId="simple" csTypeId="urn:microsoft.com/office/officeart/2005/8/colors/accent6_5" csCatId="accent6" phldr="1"/>
      <dgm:spPr/>
      <dgm:t>
        <a:bodyPr/>
        <a:lstStyle/>
        <a:p>
          <a:endParaRPr lang="en-MY"/>
        </a:p>
      </dgm:t>
    </dgm:pt>
    <dgm:pt modelId="{FB5A90C7-1DA5-4780-90BE-7B6D3ED45307}">
      <dgm:prSet phldrT="[Text]" custT="1"/>
      <dgm:spPr/>
      <dgm:t>
        <a:bodyPr/>
        <a:lstStyle/>
        <a:p>
          <a:r>
            <a:rPr lang="en-MY" sz="3600" b="0" dirty="0">
              <a:latin typeface="Arial" panose="020B0604020202020204" pitchFamily="34" charset="0"/>
              <a:cs typeface="Arial" panose="020B0604020202020204" pitchFamily="34" charset="0"/>
            </a:rPr>
            <a:t>Information on illness features</a:t>
          </a:r>
        </a:p>
      </dgm:t>
    </dgm:pt>
    <dgm:pt modelId="{86A3D23E-CDEE-4CBF-883E-E73AD2387280}" type="parTrans" cxnId="{25B4146A-9D99-4D54-871E-723CE5EC3B1D}">
      <dgm:prSet/>
      <dgm:spPr/>
      <dgm:t>
        <a:bodyPr/>
        <a:lstStyle/>
        <a:p>
          <a:endParaRPr lang="en-MY" sz="3600" b="0"/>
        </a:p>
      </dgm:t>
    </dgm:pt>
    <dgm:pt modelId="{2E6D6015-62ED-4B7E-A837-7E41F54B986E}" type="sibTrans" cxnId="{25B4146A-9D99-4D54-871E-723CE5EC3B1D}">
      <dgm:prSet/>
      <dgm:spPr/>
      <dgm:t>
        <a:bodyPr/>
        <a:lstStyle/>
        <a:p>
          <a:endParaRPr lang="en-MY" sz="3600" b="0"/>
        </a:p>
      </dgm:t>
    </dgm:pt>
    <dgm:pt modelId="{9E11ACEC-064D-4708-9F48-6A7DCDD94C66}">
      <dgm:prSet phldrT="[Text]" custT="1"/>
      <dgm:spPr/>
      <dgm:t>
        <a:bodyPr/>
        <a:lstStyle/>
        <a:p>
          <a:r>
            <a:rPr lang="en-MY" sz="3600" b="0" dirty="0">
              <a:latin typeface="Arial" panose="020B0604020202020204" pitchFamily="34" charset="0"/>
              <a:cs typeface="Arial" panose="020B0604020202020204" pitchFamily="34" charset="0"/>
            </a:rPr>
            <a:t>Importance of treatment compliance</a:t>
          </a:r>
        </a:p>
      </dgm:t>
    </dgm:pt>
    <dgm:pt modelId="{644AB1D9-6D42-4EB0-9B8B-934ECD904B24}" type="parTrans" cxnId="{187CFA4A-6853-46E9-ACA9-CDABFD59C187}">
      <dgm:prSet/>
      <dgm:spPr/>
      <dgm:t>
        <a:bodyPr/>
        <a:lstStyle/>
        <a:p>
          <a:endParaRPr lang="en-MY" sz="3600" b="0"/>
        </a:p>
      </dgm:t>
    </dgm:pt>
    <dgm:pt modelId="{1708F697-0261-44EF-ADA3-E3274DC6C4D9}" type="sibTrans" cxnId="{187CFA4A-6853-46E9-ACA9-CDABFD59C187}">
      <dgm:prSet/>
      <dgm:spPr/>
      <dgm:t>
        <a:bodyPr/>
        <a:lstStyle/>
        <a:p>
          <a:endParaRPr lang="en-MY" sz="3600" b="0"/>
        </a:p>
      </dgm:t>
    </dgm:pt>
    <dgm:pt modelId="{0AE284F4-8653-4642-8132-5A1BD6DDE070}">
      <dgm:prSet phldrT="[Text]" custT="1"/>
      <dgm:spPr/>
      <dgm:t>
        <a:bodyPr/>
        <a:lstStyle/>
        <a:p>
          <a:r>
            <a:rPr lang="en-MY" sz="3600" b="0" dirty="0">
              <a:latin typeface="Arial" panose="020B0604020202020204" pitchFamily="34" charset="0"/>
              <a:cs typeface="Arial" panose="020B0604020202020204" pitchFamily="34" charset="0"/>
            </a:rPr>
            <a:t>Early detection of prodromal signs of recurrence</a:t>
          </a:r>
        </a:p>
      </dgm:t>
    </dgm:pt>
    <dgm:pt modelId="{316A5418-BC4A-4EBE-85E8-886063510388}" type="parTrans" cxnId="{1F175ECD-2B99-4661-8C7D-A0245EFBFBED}">
      <dgm:prSet/>
      <dgm:spPr/>
      <dgm:t>
        <a:bodyPr/>
        <a:lstStyle/>
        <a:p>
          <a:endParaRPr lang="en-MY" sz="3600" b="0"/>
        </a:p>
      </dgm:t>
    </dgm:pt>
    <dgm:pt modelId="{36FC9C9F-6BCD-4DCD-909A-FEEF70DBC870}" type="sibTrans" cxnId="{1F175ECD-2B99-4661-8C7D-A0245EFBFBED}">
      <dgm:prSet/>
      <dgm:spPr/>
      <dgm:t>
        <a:bodyPr/>
        <a:lstStyle/>
        <a:p>
          <a:endParaRPr lang="en-MY" sz="3600" b="0"/>
        </a:p>
      </dgm:t>
    </dgm:pt>
    <dgm:pt modelId="{7C51B9B5-8F7A-4D02-B769-DCE8FC7CF126}">
      <dgm:prSet phldrT="[Text]" custT="1"/>
      <dgm:spPr/>
      <dgm:t>
        <a:bodyPr/>
        <a:lstStyle/>
        <a:p>
          <a:r>
            <a:rPr lang="en-MY" sz="3600" b="0" dirty="0">
              <a:latin typeface="Arial" panose="020B0604020202020204" pitchFamily="34" charset="0"/>
              <a:cs typeface="Arial" panose="020B0604020202020204" pitchFamily="34" charset="0"/>
            </a:rPr>
            <a:t>Management of mood symptoms or co-morbid conditions</a:t>
          </a:r>
        </a:p>
      </dgm:t>
    </dgm:pt>
    <dgm:pt modelId="{CCF46551-7E3A-46FA-80BC-F840A6F7EA98}" type="parTrans" cxnId="{A137EAFB-D7E7-4440-BA85-F66C9E689C93}">
      <dgm:prSet/>
      <dgm:spPr/>
      <dgm:t>
        <a:bodyPr/>
        <a:lstStyle/>
        <a:p>
          <a:endParaRPr lang="en-MY" sz="3600" b="0"/>
        </a:p>
      </dgm:t>
    </dgm:pt>
    <dgm:pt modelId="{C8D22F77-A3D5-4950-9488-DB21B18AF972}" type="sibTrans" cxnId="{A137EAFB-D7E7-4440-BA85-F66C9E689C93}">
      <dgm:prSet/>
      <dgm:spPr/>
      <dgm:t>
        <a:bodyPr/>
        <a:lstStyle/>
        <a:p>
          <a:endParaRPr lang="en-MY" sz="3600" b="0"/>
        </a:p>
      </dgm:t>
    </dgm:pt>
    <dgm:pt modelId="{FBC901AA-CBBF-457E-AE88-1E9E6A079206}">
      <dgm:prSet phldrT="[Text]" custT="1"/>
      <dgm:spPr/>
      <dgm:t>
        <a:bodyPr/>
        <a:lstStyle/>
        <a:p>
          <a:r>
            <a:rPr lang="en-MY" sz="3600" b="0" dirty="0">
              <a:latin typeface="Arial" panose="020B0604020202020204" pitchFamily="34" charset="0"/>
              <a:cs typeface="Arial" panose="020B0604020202020204" pitchFamily="34" charset="0"/>
            </a:rPr>
            <a:t>Lifestyle regularity</a:t>
          </a:r>
        </a:p>
      </dgm:t>
    </dgm:pt>
    <dgm:pt modelId="{A3390D10-8E97-402C-BC97-350C128B3C78}" type="parTrans" cxnId="{065A0D65-2355-4A7F-8D4D-9115441BDEEC}">
      <dgm:prSet/>
      <dgm:spPr/>
      <dgm:t>
        <a:bodyPr/>
        <a:lstStyle/>
        <a:p>
          <a:endParaRPr lang="en-MY" sz="3600" b="0"/>
        </a:p>
      </dgm:t>
    </dgm:pt>
    <dgm:pt modelId="{9FC4AF4F-4024-4A41-AB2A-A2C2C6343F6B}" type="sibTrans" cxnId="{065A0D65-2355-4A7F-8D4D-9115441BDEEC}">
      <dgm:prSet/>
      <dgm:spPr/>
      <dgm:t>
        <a:bodyPr/>
        <a:lstStyle/>
        <a:p>
          <a:endParaRPr lang="en-MY" sz="3600" b="0"/>
        </a:p>
      </dgm:t>
    </dgm:pt>
    <dgm:pt modelId="{3F4904E4-1D90-4330-9324-A7D7B877D8F6}" type="pres">
      <dgm:prSet presAssocID="{EACA5D55-5B17-4B9A-AB23-1440912CB27A}" presName="diagram" presStyleCnt="0">
        <dgm:presLayoutVars>
          <dgm:dir/>
          <dgm:resizeHandles val="exact"/>
        </dgm:presLayoutVars>
      </dgm:prSet>
      <dgm:spPr/>
    </dgm:pt>
    <dgm:pt modelId="{E4041F83-8656-4EA1-BB58-2B10FF7FCD89}" type="pres">
      <dgm:prSet presAssocID="{FB5A90C7-1DA5-4780-90BE-7B6D3ED45307}" presName="node" presStyleLbl="node1" presStyleIdx="0" presStyleCnt="5">
        <dgm:presLayoutVars>
          <dgm:bulletEnabled val="1"/>
        </dgm:presLayoutVars>
      </dgm:prSet>
      <dgm:spPr/>
    </dgm:pt>
    <dgm:pt modelId="{8FD4379D-B455-4DD7-A553-698B83505AFA}" type="pres">
      <dgm:prSet presAssocID="{2E6D6015-62ED-4B7E-A837-7E41F54B986E}" presName="sibTrans" presStyleCnt="0"/>
      <dgm:spPr/>
    </dgm:pt>
    <dgm:pt modelId="{868BAEC3-B80B-4747-BD39-A7D46FF0FE51}" type="pres">
      <dgm:prSet presAssocID="{9E11ACEC-064D-4708-9F48-6A7DCDD94C66}" presName="node" presStyleLbl="node1" presStyleIdx="1" presStyleCnt="5">
        <dgm:presLayoutVars>
          <dgm:bulletEnabled val="1"/>
        </dgm:presLayoutVars>
      </dgm:prSet>
      <dgm:spPr/>
    </dgm:pt>
    <dgm:pt modelId="{CA8BEE88-B956-4CD7-8840-59994C70F7DE}" type="pres">
      <dgm:prSet presAssocID="{1708F697-0261-44EF-ADA3-E3274DC6C4D9}" presName="sibTrans" presStyleCnt="0"/>
      <dgm:spPr/>
    </dgm:pt>
    <dgm:pt modelId="{5790EC12-07B0-4286-AD2D-3BC03CA38D0C}" type="pres">
      <dgm:prSet presAssocID="{0AE284F4-8653-4642-8132-5A1BD6DDE070}" presName="node" presStyleLbl="node1" presStyleIdx="2" presStyleCnt="5">
        <dgm:presLayoutVars>
          <dgm:bulletEnabled val="1"/>
        </dgm:presLayoutVars>
      </dgm:prSet>
      <dgm:spPr/>
    </dgm:pt>
    <dgm:pt modelId="{B0EB0974-7502-4715-A71E-BDFA1CFE2BC5}" type="pres">
      <dgm:prSet presAssocID="{36FC9C9F-6BCD-4DCD-909A-FEEF70DBC870}" presName="sibTrans" presStyleCnt="0"/>
      <dgm:spPr/>
    </dgm:pt>
    <dgm:pt modelId="{C8B0E498-A57A-4DCF-9AD3-263645D142BF}" type="pres">
      <dgm:prSet presAssocID="{7C51B9B5-8F7A-4D02-B769-DCE8FC7CF126}" presName="node" presStyleLbl="node1" presStyleIdx="3" presStyleCnt="5" custLinFactNeighborX="-1155" custLinFactNeighborY="-962">
        <dgm:presLayoutVars>
          <dgm:bulletEnabled val="1"/>
        </dgm:presLayoutVars>
      </dgm:prSet>
      <dgm:spPr/>
    </dgm:pt>
    <dgm:pt modelId="{00E508C7-1568-4267-B160-968184F6B4B8}" type="pres">
      <dgm:prSet presAssocID="{C8D22F77-A3D5-4950-9488-DB21B18AF972}" presName="sibTrans" presStyleCnt="0"/>
      <dgm:spPr/>
    </dgm:pt>
    <dgm:pt modelId="{44102BA9-065A-451B-B085-E3924EF381A5}" type="pres">
      <dgm:prSet presAssocID="{FBC901AA-CBBF-457E-AE88-1E9E6A079206}" presName="node" presStyleLbl="node1" presStyleIdx="4" presStyleCnt="5">
        <dgm:presLayoutVars>
          <dgm:bulletEnabled val="1"/>
        </dgm:presLayoutVars>
      </dgm:prSet>
      <dgm:spPr/>
    </dgm:pt>
  </dgm:ptLst>
  <dgm:cxnLst>
    <dgm:cxn modelId="{B48E0D13-7C70-449C-92CA-E955CC58C5B0}" type="presOf" srcId="{0AE284F4-8653-4642-8132-5A1BD6DDE070}" destId="{5790EC12-07B0-4286-AD2D-3BC03CA38D0C}" srcOrd="0" destOrd="0" presId="urn:microsoft.com/office/officeart/2005/8/layout/default"/>
    <dgm:cxn modelId="{065A0D65-2355-4A7F-8D4D-9115441BDEEC}" srcId="{EACA5D55-5B17-4B9A-AB23-1440912CB27A}" destId="{FBC901AA-CBBF-457E-AE88-1E9E6A079206}" srcOrd="4" destOrd="0" parTransId="{A3390D10-8E97-402C-BC97-350C128B3C78}" sibTransId="{9FC4AF4F-4024-4A41-AB2A-A2C2C6343F6B}"/>
    <dgm:cxn modelId="{25B4146A-9D99-4D54-871E-723CE5EC3B1D}" srcId="{EACA5D55-5B17-4B9A-AB23-1440912CB27A}" destId="{FB5A90C7-1DA5-4780-90BE-7B6D3ED45307}" srcOrd="0" destOrd="0" parTransId="{86A3D23E-CDEE-4CBF-883E-E73AD2387280}" sibTransId="{2E6D6015-62ED-4B7E-A837-7E41F54B986E}"/>
    <dgm:cxn modelId="{EC4ABA6A-5AC3-4947-863E-355ED43499DD}" type="presOf" srcId="{FBC901AA-CBBF-457E-AE88-1E9E6A079206}" destId="{44102BA9-065A-451B-B085-E3924EF381A5}" srcOrd="0" destOrd="0" presId="urn:microsoft.com/office/officeart/2005/8/layout/default"/>
    <dgm:cxn modelId="{187CFA4A-6853-46E9-ACA9-CDABFD59C187}" srcId="{EACA5D55-5B17-4B9A-AB23-1440912CB27A}" destId="{9E11ACEC-064D-4708-9F48-6A7DCDD94C66}" srcOrd="1" destOrd="0" parTransId="{644AB1D9-6D42-4EB0-9B8B-934ECD904B24}" sibTransId="{1708F697-0261-44EF-ADA3-E3274DC6C4D9}"/>
    <dgm:cxn modelId="{4DBEE554-F0B7-4881-A369-CF893A0C59F5}" type="presOf" srcId="{FB5A90C7-1DA5-4780-90BE-7B6D3ED45307}" destId="{E4041F83-8656-4EA1-BB58-2B10FF7FCD89}" srcOrd="0" destOrd="0" presId="urn:microsoft.com/office/officeart/2005/8/layout/default"/>
    <dgm:cxn modelId="{C8C000AE-1E66-4631-BDDE-F2962652A233}" type="presOf" srcId="{9E11ACEC-064D-4708-9F48-6A7DCDD94C66}" destId="{868BAEC3-B80B-4747-BD39-A7D46FF0FE51}" srcOrd="0" destOrd="0" presId="urn:microsoft.com/office/officeart/2005/8/layout/default"/>
    <dgm:cxn modelId="{ACFE95AE-71D0-4516-BFDE-9074460875F2}" type="presOf" srcId="{7C51B9B5-8F7A-4D02-B769-DCE8FC7CF126}" destId="{C8B0E498-A57A-4DCF-9AD3-263645D142BF}" srcOrd="0" destOrd="0" presId="urn:microsoft.com/office/officeart/2005/8/layout/default"/>
    <dgm:cxn modelId="{1F175ECD-2B99-4661-8C7D-A0245EFBFBED}" srcId="{EACA5D55-5B17-4B9A-AB23-1440912CB27A}" destId="{0AE284F4-8653-4642-8132-5A1BD6DDE070}" srcOrd="2" destOrd="0" parTransId="{316A5418-BC4A-4EBE-85E8-886063510388}" sibTransId="{36FC9C9F-6BCD-4DCD-909A-FEEF70DBC870}"/>
    <dgm:cxn modelId="{C39B17DB-1938-44E3-B245-6C6959078440}" type="presOf" srcId="{EACA5D55-5B17-4B9A-AB23-1440912CB27A}" destId="{3F4904E4-1D90-4330-9324-A7D7B877D8F6}" srcOrd="0" destOrd="0" presId="urn:microsoft.com/office/officeart/2005/8/layout/default"/>
    <dgm:cxn modelId="{A137EAFB-D7E7-4440-BA85-F66C9E689C93}" srcId="{EACA5D55-5B17-4B9A-AB23-1440912CB27A}" destId="{7C51B9B5-8F7A-4D02-B769-DCE8FC7CF126}" srcOrd="3" destOrd="0" parTransId="{CCF46551-7E3A-46FA-80BC-F840A6F7EA98}" sibTransId="{C8D22F77-A3D5-4950-9488-DB21B18AF972}"/>
    <dgm:cxn modelId="{78DC825A-332C-4FBF-B509-7312F495E00E}" type="presParOf" srcId="{3F4904E4-1D90-4330-9324-A7D7B877D8F6}" destId="{E4041F83-8656-4EA1-BB58-2B10FF7FCD89}" srcOrd="0" destOrd="0" presId="urn:microsoft.com/office/officeart/2005/8/layout/default"/>
    <dgm:cxn modelId="{5BE7A58A-3294-4845-B082-41D6FD769C8E}" type="presParOf" srcId="{3F4904E4-1D90-4330-9324-A7D7B877D8F6}" destId="{8FD4379D-B455-4DD7-A553-698B83505AFA}" srcOrd="1" destOrd="0" presId="urn:microsoft.com/office/officeart/2005/8/layout/default"/>
    <dgm:cxn modelId="{2A3ED503-659D-42FC-AF59-5538D82EF50A}" type="presParOf" srcId="{3F4904E4-1D90-4330-9324-A7D7B877D8F6}" destId="{868BAEC3-B80B-4747-BD39-A7D46FF0FE51}" srcOrd="2" destOrd="0" presId="urn:microsoft.com/office/officeart/2005/8/layout/default"/>
    <dgm:cxn modelId="{314FCF53-A54B-45CA-9743-16A36E3CDF22}" type="presParOf" srcId="{3F4904E4-1D90-4330-9324-A7D7B877D8F6}" destId="{CA8BEE88-B956-4CD7-8840-59994C70F7DE}" srcOrd="3" destOrd="0" presId="urn:microsoft.com/office/officeart/2005/8/layout/default"/>
    <dgm:cxn modelId="{89E815B0-7932-4F9E-96B8-92FAB91CD49B}" type="presParOf" srcId="{3F4904E4-1D90-4330-9324-A7D7B877D8F6}" destId="{5790EC12-07B0-4286-AD2D-3BC03CA38D0C}" srcOrd="4" destOrd="0" presId="urn:microsoft.com/office/officeart/2005/8/layout/default"/>
    <dgm:cxn modelId="{DEA2E670-2FD7-4826-A503-B00F70F201A0}" type="presParOf" srcId="{3F4904E4-1D90-4330-9324-A7D7B877D8F6}" destId="{B0EB0974-7502-4715-A71E-BDFA1CFE2BC5}" srcOrd="5" destOrd="0" presId="urn:microsoft.com/office/officeart/2005/8/layout/default"/>
    <dgm:cxn modelId="{862F982D-D4D1-4B55-8B37-F2AD9E7C4DB4}" type="presParOf" srcId="{3F4904E4-1D90-4330-9324-A7D7B877D8F6}" destId="{C8B0E498-A57A-4DCF-9AD3-263645D142BF}" srcOrd="6" destOrd="0" presId="urn:microsoft.com/office/officeart/2005/8/layout/default"/>
    <dgm:cxn modelId="{82E2D92A-878A-464D-9EEB-E29EB11CE1C6}" type="presParOf" srcId="{3F4904E4-1D90-4330-9324-A7D7B877D8F6}" destId="{00E508C7-1568-4267-B160-968184F6B4B8}" srcOrd="7" destOrd="0" presId="urn:microsoft.com/office/officeart/2005/8/layout/default"/>
    <dgm:cxn modelId="{6D76E872-5D47-4886-B4F3-2A39B9E06464}" type="presParOf" srcId="{3F4904E4-1D90-4330-9324-A7D7B877D8F6}" destId="{44102BA9-065A-451B-B085-E3924EF381A5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CA5D55-5B17-4B9A-AB23-1440912CB27A}" type="doc">
      <dgm:prSet loTypeId="urn:microsoft.com/office/officeart/2005/8/layout/default" loCatId="list" qsTypeId="urn:microsoft.com/office/officeart/2005/8/quickstyle/simple3" qsCatId="simple" csTypeId="urn:microsoft.com/office/officeart/2005/8/colors/accent6_5" csCatId="accent6" phldr="1"/>
      <dgm:spPr/>
      <dgm:t>
        <a:bodyPr/>
        <a:lstStyle/>
        <a:p>
          <a:endParaRPr lang="en-MY"/>
        </a:p>
      </dgm:t>
    </dgm:pt>
    <dgm:pt modelId="{FB5A90C7-1DA5-4780-90BE-7B6D3ED45307}">
      <dgm:prSet phldrT="[Text]" custT="1"/>
      <dgm:spPr/>
      <dgm:t>
        <a:bodyPr/>
        <a:lstStyle/>
        <a:p>
          <a:r>
            <a:rPr lang="en-MY" sz="3600" b="0" dirty="0">
              <a:latin typeface="Arial" panose="020B0604020202020204" pitchFamily="34" charset="0"/>
              <a:cs typeface="Arial" panose="020B0604020202020204" pitchFamily="34" charset="0"/>
            </a:rPr>
            <a:t>Patient’s preferences</a:t>
          </a:r>
        </a:p>
      </dgm:t>
    </dgm:pt>
    <dgm:pt modelId="{86A3D23E-CDEE-4CBF-883E-E73AD2387280}" type="parTrans" cxnId="{25B4146A-9D99-4D54-871E-723CE5EC3B1D}">
      <dgm:prSet/>
      <dgm:spPr/>
      <dgm:t>
        <a:bodyPr/>
        <a:lstStyle/>
        <a:p>
          <a:endParaRPr lang="en-MY" sz="3600" b="0"/>
        </a:p>
      </dgm:t>
    </dgm:pt>
    <dgm:pt modelId="{2E6D6015-62ED-4B7E-A837-7E41F54B986E}" type="sibTrans" cxnId="{25B4146A-9D99-4D54-871E-723CE5EC3B1D}">
      <dgm:prSet/>
      <dgm:spPr/>
      <dgm:t>
        <a:bodyPr/>
        <a:lstStyle/>
        <a:p>
          <a:endParaRPr lang="en-MY" sz="3600" b="0"/>
        </a:p>
      </dgm:t>
    </dgm:pt>
    <dgm:pt modelId="{9E11ACEC-064D-4708-9F48-6A7DCDD94C66}">
      <dgm:prSet phldrT="[Text]" custT="1"/>
      <dgm:spPr/>
      <dgm:t>
        <a:bodyPr/>
        <a:lstStyle/>
        <a:p>
          <a:r>
            <a:rPr lang="en-MY" sz="3600" b="0" dirty="0">
              <a:latin typeface="Arial" panose="020B0604020202020204" pitchFamily="34" charset="0"/>
              <a:cs typeface="Arial" panose="020B0604020202020204" pitchFamily="34" charset="0"/>
            </a:rPr>
            <a:t>Symptoms severity</a:t>
          </a:r>
        </a:p>
      </dgm:t>
    </dgm:pt>
    <dgm:pt modelId="{644AB1D9-6D42-4EB0-9B8B-934ECD904B24}" type="parTrans" cxnId="{187CFA4A-6853-46E9-ACA9-CDABFD59C187}">
      <dgm:prSet/>
      <dgm:spPr/>
      <dgm:t>
        <a:bodyPr/>
        <a:lstStyle/>
        <a:p>
          <a:endParaRPr lang="en-MY" sz="3600" b="0"/>
        </a:p>
      </dgm:t>
    </dgm:pt>
    <dgm:pt modelId="{1708F697-0261-44EF-ADA3-E3274DC6C4D9}" type="sibTrans" cxnId="{187CFA4A-6853-46E9-ACA9-CDABFD59C187}">
      <dgm:prSet/>
      <dgm:spPr/>
      <dgm:t>
        <a:bodyPr/>
        <a:lstStyle/>
        <a:p>
          <a:endParaRPr lang="en-MY" sz="3600" b="0"/>
        </a:p>
      </dgm:t>
    </dgm:pt>
    <dgm:pt modelId="{0AE284F4-8653-4642-8132-5A1BD6DDE070}">
      <dgm:prSet phldrT="[Text]" custT="1"/>
      <dgm:spPr/>
      <dgm:t>
        <a:bodyPr/>
        <a:lstStyle/>
        <a:p>
          <a:r>
            <a:rPr lang="en-MY" sz="3600" b="0" dirty="0">
              <a:latin typeface="Arial" panose="020B0604020202020204" pitchFamily="34" charset="0"/>
              <a:cs typeface="Arial" panose="020B0604020202020204" pitchFamily="34" charset="0"/>
            </a:rPr>
            <a:t>Psychosocial stressors</a:t>
          </a:r>
        </a:p>
      </dgm:t>
    </dgm:pt>
    <dgm:pt modelId="{316A5418-BC4A-4EBE-85E8-886063510388}" type="parTrans" cxnId="{1F175ECD-2B99-4661-8C7D-A0245EFBFBED}">
      <dgm:prSet/>
      <dgm:spPr/>
      <dgm:t>
        <a:bodyPr/>
        <a:lstStyle/>
        <a:p>
          <a:endParaRPr lang="en-MY" sz="3600" b="0"/>
        </a:p>
      </dgm:t>
    </dgm:pt>
    <dgm:pt modelId="{36FC9C9F-6BCD-4DCD-909A-FEEF70DBC870}" type="sibTrans" cxnId="{1F175ECD-2B99-4661-8C7D-A0245EFBFBED}">
      <dgm:prSet/>
      <dgm:spPr/>
      <dgm:t>
        <a:bodyPr/>
        <a:lstStyle/>
        <a:p>
          <a:endParaRPr lang="en-MY" sz="3600" b="0"/>
        </a:p>
      </dgm:t>
    </dgm:pt>
    <dgm:pt modelId="{7C51B9B5-8F7A-4D02-B769-DCE8FC7CF126}">
      <dgm:prSet phldrT="[Text]" custT="1"/>
      <dgm:spPr/>
      <dgm:t>
        <a:bodyPr/>
        <a:lstStyle/>
        <a:p>
          <a:r>
            <a:rPr lang="en-MY" sz="3600" b="0" dirty="0">
              <a:latin typeface="Arial" panose="020B0604020202020204" pitchFamily="34" charset="0"/>
              <a:cs typeface="Arial" panose="020B0604020202020204" pitchFamily="34" charset="0"/>
            </a:rPr>
            <a:t>Availability of trained professionals</a:t>
          </a:r>
        </a:p>
      </dgm:t>
    </dgm:pt>
    <dgm:pt modelId="{C8D22F77-A3D5-4950-9488-DB21B18AF972}" type="sibTrans" cxnId="{A137EAFB-D7E7-4440-BA85-F66C9E689C93}">
      <dgm:prSet/>
      <dgm:spPr/>
      <dgm:t>
        <a:bodyPr/>
        <a:lstStyle/>
        <a:p>
          <a:endParaRPr lang="en-MY" sz="3600" b="0"/>
        </a:p>
      </dgm:t>
    </dgm:pt>
    <dgm:pt modelId="{CCF46551-7E3A-46FA-80BC-F840A6F7EA98}" type="parTrans" cxnId="{A137EAFB-D7E7-4440-BA85-F66C9E689C93}">
      <dgm:prSet/>
      <dgm:spPr/>
      <dgm:t>
        <a:bodyPr/>
        <a:lstStyle/>
        <a:p>
          <a:endParaRPr lang="en-MY" sz="3600" b="0"/>
        </a:p>
      </dgm:t>
    </dgm:pt>
    <dgm:pt modelId="{16A9406B-6F6E-47E9-877F-0E1F159351A0}">
      <dgm:prSet phldrT="[Text]" custT="1"/>
      <dgm:spPr/>
      <dgm:t>
        <a:bodyPr/>
        <a:lstStyle/>
        <a:p>
          <a:r>
            <a:rPr lang="en-MY" sz="3600" b="0" dirty="0">
              <a:latin typeface="Arial" panose="020B0604020202020204" pitchFamily="34" charset="0"/>
              <a:cs typeface="Arial" panose="020B0604020202020204" pitchFamily="34" charset="0"/>
            </a:rPr>
            <a:t>Treatment adherence</a:t>
          </a:r>
        </a:p>
      </dgm:t>
    </dgm:pt>
    <dgm:pt modelId="{2D6ACFAC-2CDD-41B6-819E-71D2E7FAE2A2}" type="parTrans" cxnId="{2E2329A7-EB16-49B9-BE74-B3F294F8DB49}">
      <dgm:prSet/>
      <dgm:spPr/>
      <dgm:t>
        <a:bodyPr/>
        <a:lstStyle/>
        <a:p>
          <a:endParaRPr lang="en-MY"/>
        </a:p>
      </dgm:t>
    </dgm:pt>
    <dgm:pt modelId="{CA1BCB1B-36EF-46A7-8E91-8F2BC150CFDF}" type="sibTrans" cxnId="{2E2329A7-EB16-49B9-BE74-B3F294F8DB49}">
      <dgm:prSet/>
      <dgm:spPr/>
      <dgm:t>
        <a:bodyPr/>
        <a:lstStyle/>
        <a:p>
          <a:endParaRPr lang="en-MY"/>
        </a:p>
      </dgm:t>
    </dgm:pt>
    <dgm:pt modelId="{A0549348-23E6-4524-927F-13151D949738}">
      <dgm:prSet phldrT="[Text]" custT="1"/>
      <dgm:spPr/>
      <dgm:t>
        <a:bodyPr/>
        <a:lstStyle/>
        <a:p>
          <a:r>
            <a:rPr lang="en-MY" sz="3600" b="0" dirty="0">
              <a:latin typeface="Arial" panose="020B0604020202020204" pitchFamily="34" charset="0"/>
              <a:cs typeface="Arial" panose="020B0604020202020204" pitchFamily="34" charset="0"/>
            </a:rPr>
            <a:t>Other support resources</a:t>
          </a:r>
        </a:p>
      </dgm:t>
    </dgm:pt>
    <dgm:pt modelId="{001427F1-753D-40B3-A5AC-33EE787B8FB0}" type="parTrans" cxnId="{C72E49EF-FD83-4EB6-803E-09A7238D9242}">
      <dgm:prSet/>
      <dgm:spPr/>
      <dgm:t>
        <a:bodyPr/>
        <a:lstStyle/>
        <a:p>
          <a:endParaRPr lang="en-MY"/>
        </a:p>
      </dgm:t>
    </dgm:pt>
    <dgm:pt modelId="{5860725E-8DAE-4D19-A007-9EDEAC5E1DE0}" type="sibTrans" cxnId="{C72E49EF-FD83-4EB6-803E-09A7238D9242}">
      <dgm:prSet/>
      <dgm:spPr/>
      <dgm:t>
        <a:bodyPr/>
        <a:lstStyle/>
        <a:p>
          <a:endParaRPr lang="en-MY"/>
        </a:p>
      </dgm:t>
    </dgm:pt>
    <dgm:pt modelId="{3F4904E4-1D90-4330-9324-A7D7B877D8F6}" type="pres">
      <dgm:prSet presAssocID="{EACA5D55-5B17-4B9A-AB23-1440912CB27A}" presName="diagram" presStyleCnt="0">
        <dgm:presLayoutVars>
          <dgm:dir/>
          <dgm:resizeHandles val="exact"/>
        </dgm:presLayoutVars>
      </dgm:prSet>
      <dgm:spPr/>
    </dgm:pt>
    <dgm:pt modelId="{E4041F83-8656-4EA1-BB58-2B10FF7FCD89}" type="pres">
      <dgm:prSet presAssocID="{FB5A90C7-1DA5-4780-90BE-7B6D3ED45307}" presName="node" presStyleLbl="node1" presStyleIdx="0" presStyleCnt="6">
        <dgm:presLayoutVars>
          <dgm:bulletEnabled val="1"/>
        </dgm:presLayoutVars>
      </dgm:prSet>
      <dgm:spPr/>
    </dgm:pt>
    <dgm:pt modelId="{8FD4379D-B455-4DD7-A553-698B83505AFA}" type="pres">
      <dgm:prSet presAssocID="{2E6D6015-62ED-4B7E-A837-7E41F54B986E}" presName="sibTrans" presStyleCnt="0"/>
      <dgm:spPr/>
    </dgm:pt>
    <dgm:pt modelId="{868BAEC3-B80B-4747-BD39-A7D46FF0FE51}" type="pres">
      <dgm:prSet presAssocID="{9E11ACEC-064D-4708-9F48-6A7DCDD94C66}" presName="node" presStyleLbl="node1" presStyleIdx="1" presStyleCnt="6" custLinFactNeighborX="0" custLinFactNeighborY="-1659">
        <dgm:presLayoutVars>
          <dgm:bulletEnabled val="1"/>
        </dgm:presLayoutVars>
      </dgm:prSet>
      <dgm:spPr/>
    </dgm:pt>
    <dgm:pt modelId="{CA8BEE88-B956-4CD7-8840-59994C70F7DE}" type="pres">
      <dgm:prSet presAssocID="{1708F697-0261-44EF-ADA3-E3274DC6C4D9}" presName="sibTrans" presStyleCnt="0"/>
      <dgm:spPr/>
    </dgm:pt>
    <dgm:pt modelId="{5790EC12-07B0-4286-AD2D-3BC03CA38D0C}" type="pres">
      <dgm:prSet presAssocID="{0AE284F4-8653-4642-8132-5A1BD6DDE070}" presName="node" presStyleLbl="node1" presStyleIdx="2" presStyleCnt="6">
        <dgm:presLayoutVars>
          <dgm:bulletEnabled val="1"/>
        </dgm:presLayoutVars>
      </dgm:prSet>
      <dgm:spPr/>
    </dgm:pt>
    <dgm:pt modelId="{B0EB0974-7502-4715-A71E-BDFA1CFE2BC5}" type="pres">
      <dgm:prSet presAssocID="{36FC9C9F-6BCD-4DCD-909A-FEEF70DBC870}" presName="sibTrans" presStyleCnt="0"/>
      <dgm:spPr/>
    </dgm:pt>
    <dgm:pt modelId="{C8B0E498-A57A-4DCF-9AD3-263645D142BF}" type="pres">
      <dgm:prSet presAssocID="{7C51B9B5-8F7A-4D02-B769-DCE8FC7CF126}" presName="node" presStyleLbl="node1" presStyleIdx="3" presStyleCnt="6" custLinFactNeighborX="-1155" custLinFactNeighborY="-962">
        <dgm:presLayoutVars>
          <dgm:bulletEnabled val="1"/>
        </dgm:presLayoutVars>
      </dgm:prSet>
      <dgm:spPr/>
    </dgm:pt>
    <dgm:pt modelId="{00E508C7-1568-4267-B160-968184F6B4B8}" type="pres">
      <dgm:prSet presAssocID="{C8D22F77-A3D5-4950-9488-DB21B18AF972}" presName="sibTrans" presStyleCnt="0"/>
      <dgm:spPr/>
    </dgm:pt>
    <dgm:pt modelId="{A6F1F5FE-090C-4808-A5A3-91C762262C2A}" type="pres">
      <dgm:prSet presAssocID="{16A9406B-6F6E-47E9-877F-0E1F159351A0}" presName="node" presStyleLbl="node1" presStyleIdx="4" presStyleCnt="6">
        <dgm:presLayoutVars>
          <dgm:bulletEnabled val="1"/>
        </dgm:presLayoutVars>
      </dgm:prSet>
      <dgm:spPr/>
    </dgm:pt>
    <dgm:pt modelId="{C5E5B388-8C07-44D7-A67F-E2B68516D989}" type="pres">
      <dgm:prSet presAssocID="{CA1BCB1B-36EF-46A7-8E91-8F2BC150CFDF}" presName="sibTrans" presStyleCnt="0"/>
      <dgm:spPr/>
    </dgm:pt>
    <dgm:pt modelId="{60DCE5BE-D935-4642-8FD2-2E5974D052FC}" type="pres">
      <dgm:prSet presAssocID="{A0549348-23E6-4524-927F-13151D949738}" presName="node" presStyleLbl="node1" presStyleIdx="5" presStyleCnt="6">
        <dgm:presLayoutVars>
          <dgm:bulletEnabled val="1"/>
        </dgm:presLayoutVars>
      </dgm:prSet>
      <dgm:spPr/>
    </dgm:pt>
  </dgm:ptLst>
  <dgm:cxnLst>
    <dgm:cxn modelId="{5353781E-2C2A-49D7-A1C1-0ACF75306E7F}" type="presOf" srcId="{7C51B9B5-8F7A-4D02-B769-DCE8FC7CF126}" destId="{C8B0E498-A57A-4DCF-9AD3-263645D142BF}" srcOrd="0" destOrd="0" presId="urn:microsoft.com/office/officeart/2005/8/layout/default"/>
    <dgm:cxn modelId="{25B4146A-9D99-4D54-871E-723CE5EC3B1D}" srcId="{EACA5D55-5B17-4B9A-AB23-1440912CB27A}" destId="{FB5A90C7-1DA5-4780-90BE-7B6D3ED45307}" srcOrd="0" destOrd="0" parTransId="{86A3D23E-CDEE-4CBF-883E-E73AD2387280}" sibTransId="{2E6D6015-62ED-4B7E-A837-7E41F54B986E}"/>
    <dgm:cxn modelId="{187CFA4A-6853-46E9-ACA9-CDABFD59C187}" srcId="{EACA5D55-5B17-4B9A-AB23-1440912CB27A}" destId="{9E11ACEC-064D-4708-9F48-6A7DCDD94C66}" srcOrd="1" destOrd="0" parTransId="{644AB1D9-6D42-4EB0-9B8B-934ECD904B24}" sibTransId="{1708F697-0261-44EF-ADA3-E3274DC6C4D9}"/>
    <dgm:cxn modelId="{00902853-E505-46BA-B57A-D1CC197E9A2A}" type="presOf" srcId="{A0549348-23E6-4524-927F-13151D949738}" destId="{60DCE5BE-D935-4642-8FD2-2E5974D052FC}" srcOrd="0" destOrd="0" presId="urn:microsoft.com/office/officeart/2005/8/layout/default"/>
    <dgm:cxn modelId="{4CCFDF85-B639-41E1-B63C-0B949C1D3782}" type="presOf" srcId="{9E11ACEC-064D-4708-9F48-6A7DCDD94C66}" destId="{868BAEC3-B80B-4747-BD39-A7D46FF0FE51}" srcOrd="0" destOrd="0" presId="urn:microsoft.com/office/officeart/2005/8/layout/default"/>
    <dgm:cxn modelId="{A0F007A2-6829-472B-BA8F-773BE0382D65}" type="presOf" srcId="{FB5A90C7-1DA5-4780-90BE-7B6D3ED45307}" destId="{E4041F83-8656-4EA1-BB58-2B10FF7FCD89}" srcOrd="0" destOrd="0" presId="urn:microsoft.com/office/officeart/2005/8/layout/default"/>
    <dgm:cxn modelId="{2E2329A7-EB16-49B9-BE74-B3F294F8DB49}" srcId="{EACA5D55-5B17-4B9A-AB23-1440912CB27A}" destId="{16A9406B-6F6E-47E9-877F-0E1F159351A0}" srcOrd="4" destOrd="0" parTransId="{2D6ACFAC-2CDD-41B6-819E-71D2E7FAE2A2}" sibTransId="{CA1BCB1B-36EF-46A7-8E91-8F2BC150CFDF}"/>
    <dgm:cxn modelId="{0B06BBA8-C8C6-45F7-9E43-CAAA49C31B6F}" type="presOf" srcId="{EACA5D55-5B17-4B9A-AB23-1440912CB27A}" destId="{3F4904E4-1D90-4330-9324-A7D7B877D8F6}" srcOrd="0" destOrd="0" presId="urn:microsoft.com/office/officeart/2005/8/layout/default"/>
    <dgm:cxn modelId="{1F175ECD-2B99-4661-8C7D-A0245EFBFBED}" srcId="{EACA5D55-5B17-4B9A-AB23-1440912CB27A}" destId="{0AE284F4-8653-4642-8132-5A1BD6DDE070}" srcOrd="2" destOrd="0" parTransId="{316A5418-BC4A-4EBE-85E8-886063510388}" sibTransId="{36FC9C9F-6BCD-4DCD-909A-FEEF70DBC870}"/>
    <dgm:cxn modelId="{57301CDB-7A98-4917-A8F0-7874D5D3ED6F}" type="presOf" srcId="{0AE284F4-8653-4642-8132-5A1BD6DDE070}" destId="{5790EC12-07B0-4286-AD2D-3BC03CA38D0C}" srcOrd="0" destOrd="0" presId="urn:microsoft.com/office/officeart/2005/8/layout/default"/>
    <dgm:cxn modelId="{C72E49EF-FD83-4EB6-803E-09A7238D9242}" srcId="{EACA5D55-5B17-4B9A-AB23-1440912CB27A}" destId="{A0549348-23E6-4524-927F-13151D949738}" srcOrd="5" destOrd="0" parTransId="{001427F1-753D-40B3-A5AC-33EE787B8FB0}" sibTransId="{5860725E-8DAE-4D19-A007-9EDEAC5E1DE0}"/>
    <dgm:cxn modelId="{471111F9-4D41-40F4-B833-48E3842F1821}" type="presOf" srcId="{16A9406B-6F6E-47E9-877F-0E1F159351A0}" destId="{A6F1F5FE-090C-4808-A5A3-91C762262C2A}" srcOrd="0" destOrd="0" presId="urn:microsoft.com/office/officeart/2005/8/layout/default"/>
    <dgm:cxn modelId="{A137EAFB-D7E7-4440-BA85-F66C9E689C93}" srcId="{EACA5D55-5B17-4B9A-AB23-1440912CB27A}" destId="{7C51B9B5-8F7A-4D02-B769-DCE8FC7CF126}" srcOrd="3" destOrd="0" parTransId="{CCF46551-7E3A-46FA-80BC-F840A6F7EA98}" sibTransId="{C8D22F77-A3D5-4950-9488-DB21B18AF972}"/>
    <dgm:cxn modelId="{F25FF7E4-5A10-47F2-93CA-C79524753B17}" type="presParOf" srcId="{3F4904E4-1D90-4330-9324-A7D7B877D8F6}" destId="{E4041F83-8656-4EA1-BB58-2B10FF7FCD89}" srcOrd="0" destOrd="0" presId="urn:microsoft.com/office/officeart/2005/8/layout/default"/>
    <dgm:cxn modelId="{5402CD24-4BF1-4330-B0DD-6DABA7D8846F}" type="presParOf" srcId="{3F4904E4-1D90-4330-9324-A7D7B877D8F6}" destId="{8FD4379D-B455-4DD7-A553-698B83505AFA}" srcOrd="1" destOrd="0" presId="urn:microsoft.com/office/officeart/2005/8/layout/default"/>
    <dgm:cxn modelId="{16248437-303E-492F-9B43-BA35C9E63468}" type="presParOf" srcId="{3F4904E4-1D90-4330-9324-A7D7B877D8F6}" destId="{868BAEC3-B80B-4747-BD39-A7D46FF0FE51}" srcOrd="2" destOrd="0" presId="urn:microsoft.com/office/officeart/2005/8/layout/default"/>
    <dgm:cxn modelId="{787E6376-4724-4CA8-95D5-18FE4470F9D7}" type="presParOf" srcId="{3F4904E4-1D90-4330-9324-A7D7B877D8F6}" destId="{CA8BEE88-B956-4CD7-8840-59994C70F7DE}" srcOrd="3" destOrd="0" presId="urn:microsoft.com/office/officeart/2005/8/layout/default"/>
    <dgm:cxn modelId="{A31789E4-A0F8-4D0A-BE43-52BF5513D05D}" type="presParOf" srcId="{3F4904E4-1D90-4330-9324-A7D7B877D8F6}" destId="{5790EC12-07B0-4286-AD2D-3BC03CA38D0C}" srcOrd="4" destOrd="0" presId="urn:microsoft.com/office/officeart/2005/8/layout/default"/>
    <dgm:cxn modelId="{48411E55-8668-47C8-9685-D7BD6EEB9DA9}" type="presParOf" srcId="{3F4904E4-1D90-4330-9324-A7D7B877D8F6}" destId="{B0EB0974-7502-4715-A71E-BDFA1CFE2BC5}" srcOrd="5" destOrd="0" presId="urn:microsoft.com/office/officeart/2005/8/layout/default"/>
    <dgm:cxn modelId="{81D4B3E2-8EE9-4ECA-A2C1-65881BEDBC82}" type="presParOf" srcId="{3F4904E4-1D90-4330-9324-A7D7B877D8F6}" destId="{C8B0E498-A57A-4DCF-9AD3-263645D142BF}" srcOrd="6" destOrd="0" presId="urn:microsoft.com/office/officeart/2005/8/layout/default"/>
    <dgm:cxn modelId="{30F2395F-973B-45F5-888A-1E0D3730C4CC}" type="presParOf" srcId="{3F4904E4-1D90-4330-9324-A7D7B877D8F6}" destId="{00E508C7-1568-4267-B160-968184F6B4B8}" srcOrd="7" destOrd="0" presId="urn:microsoft.com/office/officeart/2005/8/layout/default"/>
    <dgm:cxn modelId="{99F629A8-15DC-47E4-A815-00F5019C2A56}" type="presParOf" srcId="{3F4904E4-1D90-4330-9324-A7D7B877D8F6}" destId="{A6F1F5FE-090C-4808-A5A3-91C762262C2A}" srcOrd="8" destOrd="0" presId="urn:microsoft.com/office/officeart/2005/8/layout/default"/>
    <dgm:cxn modelId="{3143B2EE-9F33-4D31-8CF3-40D063223B1F}" type="presParOf" srcId="{3F4904E4-1D90-4330-9324-A7D7B877D8F6}" destId="{C5E5B388-8C07-44D7-A67F-E2B68516D989}" srcOrd="9" destOrd="0" presId="urn:microsoft.com/office/officeart/2005/8/layout/default"/>
    <dgm:cxn modelId="{C2CC58F3-9D30-4EDD-9B4B-1ACA329DD9F8}" type="presParOf" srcId="{3F4904E4-1D90-4330-9324-A7D7B877D8F6}" destId="{60DCE5BE-D935-4642-8FD2-2E5974D052FC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041F83-8656-4EA1-BB58-2B10FF7FCD89}">
      <dsp:nvSpPr>
        <dsp:cNvPr id="0" name=""/>
        <dsp:cNvSpPr/>
      </dsp:nvSpPr>
      <dsp:spPr>
        <a:xfrm>
          <a:off x="0" y="692931"/>
          <a:ext cx="3929062" cy="2357437"/>
        </a:xfrm>
        <a:prstGeom prst="rect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3600" b="0" kern="1200" dirty="0">
              <a:latin typeface="Arial" panose="020B0604020202020204" pitchFamily="34" charset="0"/>
              <a:cs typeface="Arial" panose="020B0604020202020204" pitchFamily="34" charset="0"/>
            </a:rPr>
            <a:t>Information on illness features</a:t>
          </a:r>
        </a:p>
      </dsp:txBody>
      <dsp:txXfrm>
        <a:off x="0" y="692931"/>
        <a:ext cx="3929062" cy="2357437"/>
      </dsp:txXfrm>
    </dsp:sp>
    <dsp:sp modelId="{868BAEC3-B80B-4747-BD39-A7D46FF0FE51}">
      <dsp:nvSpPr>
        <dsp:cNvPr id="0" name=""/>
        <dsp:cNvSpPr/>
      </dsp:nvSpPr>
      <dsp:spPr>
        <a:xfrm>
          <a:off x="4321968" y="692931"/>
          <a:ext cx="3929062" cy="2357437"/>
        </a:xfrm>
        <a:prstGeom prst="rect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10000"/>
                <a:tint val="50000"/>
                <a:satMod val="300000"/>
              </a:schemeClr>
            </a:gs>
            <a:gs pos="35000">
              <a:schemeClr val="accent6">
                <a:alpha val="90000"/>
                <a:hueOff val="0"/>
                <a:satOff val="0"/>
                <a:lumOff val="0"/>
                <a:alphaOff val="-10000"/>
                <a:tint val="37000"/>
                <a:satMod val="30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1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3600" b="0" kern="1200" dirty="0">
              <a:latin typeface="Arial" panose="020B0604020202020204" pitchFamily="34" charset="0"/>
              <a:cs typeface="Arial" panose="020B0604020202020204" pitchFamily="34" charset="0"/>
            </a:rPr>
            <a:t>Importance of treatment compliance</a:t>
          </a:r>
        </a:p>
      </dsp:txBody>
      <dsp:txXfrm>
        <a:off x="4321968" y="692931"/>
        <a:ext cx="3929062" cy="2357437"/>
      </dsp:txXfrm>
    </dsp:sp>
    <dsp:sp modelId="{5790EC12-07B0-4286-AD2D-3BC03CA38D0C}">
      <dsp:nvSpPr>
        <dsp:cNvPr id="0" name=""/>
        <dsp:cNvSpPr/>
      </dsp:nvSpPr>
      <dsp:spPr>
        <a:xfrm>
          <a:off x="8643937" y="692931"/>
          <a:ext cx="3929062" cy="2357437"/>
        </a:xfrm>
        <a:prstGeom prst="rect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20000"/>
                <a:tint val="50000"/>
                <a:satMod val="300000"/>
              </a:schemeClr>
            </a:gs>
            <a:gs pos="35000">
              <a:schemeClr val="accent6">
                <a:alpha val="90000"/>
                <a:hueOff val="0"/>
                <a:satOff val="0"/>
                <a:lumOff val="0"/>
                <a:alphaOff val="-20000"/>
                <a:tint val="37000"/>
                <a:satMod val="30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2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3600" b="0" kern="1200" dirty="0">
              <a:latin typeface="Arial" panose="020B0604020202020204" pitchFamily="34" charset="0"/>
              <a:cs typeface="Arial" panose="020B0604020202020204" pitchFamily="34" charset="0"/>
            </a:rPr>
            <a:t>Early detection of prodromal signs of recurrence</a:t>
          </a:r>
        </a:p>
      </dsp:txBody>
      <dsp:txXfrm>
        <a:off x="8643937" y="692931"/>
        <a:ext cx="3929062" cy="2357437"/>
      </dsp:txXfrm>
    </dsp:sp>
    <dsp:sp modelId="{C8B0E498-A57A-4DCF-9AD3-263645D142BF}">
      <dsp:nvSpPr>
        <dsp:cNvPr id="0" name=""/>
        <dsp:cNvSpPr/>
      </dsp:nvSpPr>
      <dsp:spPr>
        <a:xfrm>
          <a:off x="2115603" y="3420597"/>
          <a:ext cx="3929062" cy="2357437"/>
        </a:xfrm>
        <a:prstGeom prst="rect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30000"/>
                <a:tint val="50000"/>
                <a:satMod val="300000"/>
              </a:schemeClr>
            </a:gs>
            <a:gs pos="35000">
              <a:schemeClr val="accent6">
                <a:alpha val="90000"/>
                <a:hueOff val="0"/>
                <a:satOff val="0"/>
                <a:lumOff val="0"/>
                <a:alphaOff val="-30000"/>
                <a:tint val="37000"/>
                <a:satMod val="30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3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3600" b="0" kern="1200" dirty="0">
              <a:latin typeface="Arial" panose="020B0604020202020204" pitchFamily="34" charset="0"/>
              <a:cs typeface="Arial" panose="020B0604020202020204" pitchFamily="34" charset="0"/>
            </a:rPr>
            <a:t>Management of mood symptoms or co-morbid conditions</a:t>
          </a:r>
        </a:p>
      </dsp:txBody>
      <dsp:txXfrm>
        <a:off x="2115603" y="3420597"/>
        <a:ext cx="3929062" cy="2357437"/>
      </dsp:txXfrm>
    </dsp:sp>
    <dsp:sp modelId="{44102BA9-065A-451B-B085-E3924EF381A5}">
      <dsp:nvSpPr>
        <dsp:cNvPr id="0" name=""/>
        <dsp:cNvSpPr/>
      </dsp:nvSpPr>
      <dsp:spPr>
        <a:xfrm>
          <a:off x="6482953" y="3443275"/>
          <a:ext cx="3929062" cy="2357437"/>
        </a:xfrm>
        <a:prstGeom prst="rect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6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3600" b="0" kern="1200" dirty="0">
              <a:latin typeface="Arial" panose="020B0604020202020204" pitchFamily="34" charset="0"/>
              <a:cs typeface="Arial" panose="020B0604020202020204" pitchFamily="34" charset="0"/>
            </a:rPr>
            <a:t>Lifestyle regularity</a:t>
          </a:r>
        </a:p>
      </dsp:txBody>
      <dsp:txXfrm>
        <a:off x="6482953" y="3443275"/>
        <a:ext cx="3929062" cy="23574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041F83-8656-4EA1-BB58-2B10FF7FCD89}">
      <dsp:nvSpPr>
        <dsp:cNvPr id="0" name=""/>
        <dsp:cNvSpPr/>
      </dsp:nvSpPr>
      <dsp:spPr>
        <a:xfrm>
          <a:off x="0" y="242145"/>
          <a:ext cx="3452812" cy="2071687"/>
        </a:xfrm>
        <a:prstGeom prst="rect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3600" b="0" kern="1200" dirty="0">
              <a:latin typeface="Arial" panose="020B0604020202020204" pitchFamily="34" charset="0"/>
              <a:cs typeface="Arial" panose="020B0604020202020204" pitchFamily="34" charset="0"/>
            </a:rPr>
            <a:t>Patient’s preferences</a:t>
          </a:r>
        </a:p>
      </dsp:txBody>
      <dsp:txXfrm>
        <a:off x="0" y="242145"/>
        <a:ext cx="3452812" cy="2071687"/>
      </dsp:txXfrm>
    </dsp:sp>
    <dsp:sp modelId="{868BAEC3-B80B-4747-BD39-A7D46FF0FE51}">
      <dsp:nvSpPr>
        <dsp:cNvPr id="0" name=""/>
        <dsp:cNvSpPr/>
      </dsp:nvSpPr>
      <dsp:spPr>
        <a:xfrm>
          <a:off x="3798093" y="207776"/>
          <a:ext cx="3452812" cy="2071687"/>
        </a:xfrm>
        <a:prstGeom prst="rect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8000"/>
                <a:tint val="50000"/>
                <a:satMod val="300000"/>
              </a:schemeClr>
            </a:gs>
            <a:gs pos="35000">
              <a:schemeClr val="accent6">
                <a:alpha val="90000"/>
                <a:hueOff val="0"/>
                <a:satOff val="0"/>
                <a:lumOff val="0"/>
                <a:alphaOff val="-8000"/>
                <a:tint val="37000"/>
                <a:satMod val="30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8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3600" b="0" kern="1200" dirty="0">
              <a:latin typeface="Arial" panose="020B0604020202020204" pitchFamily="34" charset="0"/>
              <a:cs typeface="Arial" panose="020B0604020202020204" pitchFamily="34" charset="0"/>
            </a:rPr>
            <a:t>Symptoms severity</a:t>
          </a:r>
        </a:p>
      </dsp:txBody>
      <dsp:txXfrm>
        <a:off x="3798093" y="207776"/>
        <a:ext cx="3452812" cy="2071687"/>
      </dsp:txXfrm>
    </dsp:sp>
    <dsp:sp modelId="{5790EC12-07B0-4286-AD2D-3BC03CA38D0C}">
      <dsp:nvSpPr>
        <dsp:cNvPr id="0" name=""/>
        <dsp:cNvSpPr/>
      </dsp:nvSpPr>
      <dsp:spPr>
        <a:xfrm>
          <a:off x="7596187" y="242145"/>
          <a:ext cx="3452812" cy="2071687"/>
        </a:xfrm>
        <a:prstGeom prst="rect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16000"/>
                <a:tint val="50000"/>
                <a:satMod val="300000"/>
              </a:schemeClr>
            </a:gs>
            <a:gs pos="35000">
              <a:schemeClr val="accent6">
                <a:alpha val="90000"/>
                <a:hueOff val="0"/>
                <a:satOff val="0"/>
                <a:lumOff val="0"/>
                <a:alphaOff val="-16000"/>
                <a:tint val="37000"/>
                <a:satMod val="30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16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3600" b="0" kern="1200" dirty="0">
              <a:latin typeface="Arial" panose="020B0604020202020204" pitchFamily="34" charset="0"/>
              <a:cs typeface="Arial" panose="020B0604020202020204" pitchFamily="34" charset="0"/>
            </a:rPr>
            <a:t>Psychosocial stressors</a:t>
          </a:r>
        </a:p>
      </dsp:txBody>
      <dsp:txXfrm>
        <a:off x="7596187" y="242145"/>
        <a:ext cx="3452812" cy="2071687"/>
      </dsp:txXfrm>
    </dsp:sp>
    <dsp:sp modelId="{C8B0E498-A57A-4DCF-9AD3-263645D142BF}">
      <dsp:nvSpPr>
        <dsp:cNvPr id="0" name=""/>
        <dsp:cNvSpPr/>
      </dsp:nvSpPr>
      <dsp:spPr>
        <a:xfrm>
          <a:off x="0" y="2639184"/>
          <a:ext cx="3452812" cy="2071687"/>
        </a:xfrm>
        <a:prstGeom prst="rect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24000"/>
                <a:tint val="50000"/>
                <a:satMod val="300000"/>
              </a:schemeClr>
            </a:gs>
            <a:gs pos="35000">
              <a:schemeClr val="accent6">
                <a:alpha val="90000"/>
                <a:hueOff val="0"/>
                <a:satOff val="0"/>
                <a:lumOff val="0"/>
                <a:alphaOff val="-24000"/>
                <a:tint val="37000"/>
                <a:satMod val="30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24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3600" b="0" kern="1200" dirty="0">
              <a:latin typeface="Arial" panose="020B0604020202020204" pitchFamily="34" charset="0"/>
              <a:cs typeface="Arial" panose="020B0604020202020204" pitchFamily="34" charset="0"/>
            </a:rPr>
            <a:t>Availability of trained professionals</a:t>
          </a:r>
        </a:p>
      </dsp:txBody>
      <dsp:txXfrm>
        <a:off x="0" y="2639184"/>
        <a:ext cx="3452812" cy="2071687"/>
      </dsp:txXfrm>
    </dsp:sp>
    <dsp:sp modelId="{A6F1F5FE-090C-4808-A5A3-91C762262C2A}">
      <dsp:nvSpPr>
        <dsp:cNvPr id="0" name=""/>
        <dsp:cNvSpPr/>
      </dsp:nvSpPr>
      <dsp:spPr>
        <a:xfrm>
          <a:off x="3798093" y="2659114"/>
          <a:ext cx="3452812" cy="2071687"/>
        </a:xfrm>
        <a:prstGeom prst="rect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32000"/>
                <a:tint val="50000"/>
                <a:satMod val="300000"/>
              </a:schemeClr>
            </a:gs>
            <a:gs pos="35000">
              <a:schemeClr val="accent6">
                <a:alpha val="90000"/>
                <a:hueOff val="0"/>
                <a:satOff val="0"/>
                <a:lumOff val="0"/>
                <a:alphaOff val="-32000"/>
                <a:tint val="37000"/>
                <a:satMod val="30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32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3600" b="0" kern="1200" dirty="0">
              <a:latin typeface="Arial" panose="020B0604020202020204" pitchFamily="34" charset="0"/>
              <a:cs typeface="Arial" panose="020B0604020202020204" pitchFamily="34" charset="0"/>
            </a:rPr>
            <a:t>Treatment adherence</a:t>
          </a:r>
        </a:p>
      </dsp:txBody>
      <dsp:txXfrm>
        <a:off x="3798093" y="2659114"/>
        <a:ext cx="3452812" cy="2071687"/>
      </dsp:txXfrm>
    </dsp:sp>
    <dsp:sp modelId="{60DCE5BE-D935-4642-8FD2-2E5974D052FC}">
      <dsp:nvSpPr>
        <dsp:cNvPr id="0" name=""/>
        <dsp:cNvSpPr/>
      </dsp:nvSpPr>
      <dsp:spPr>
        <a:xfrm>
          <a:off x="7596187" y="2659114"/>
          <a:ext cx="3452812" cy="2071687"/>
        </a:xfrm>
        <a:prstGeom prst="rect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6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3600" b="0" kern="1200" dirty="0">
              <a:latin typeface="Arial" panose="020B0604020202020204" pitchFamily="34" charset="0"/>
              <a:cs typeface="Arial" panose="020B0604020202020204" pitchFamily="34" charset="0"/>
            </a:rPr>
            <a:t>Other support resources</a:t>
          </a:r>
        </a:p>
      </dsp:txBody>
      <dsp:txXfrm>
        <a:off x="7596187" y="2659114"/>
        <a:ext cx="3452812" cy="20716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FA985B-3D77-499A-A979-D7F8A52C5922}" type="datetimeFigureOut">
              <a:rPr lang="en-MY" smtClean="0"/>
              <a:t>4/6/2025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2D5B82-C6CA-405A-8A56-C3367CBB89F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429928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96552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12DB4-B0D6-46E8-ADC1-F5EC9C54EF3C}" type="datetime1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A6928-5B71-4BC9-8F14-AEEBD72595C5}" type="datetime1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B3194-07B9-4DE4-A565-9FF094584680}" type="datetime1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89C84-CB67-4CC4-AFC1-397B1CF4E7C4}" type="datetime1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06E93-F581-4FE7-8778-8E6976EDF862}" type="datetime1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50D56-0FDE-4151-A765-9F113649C670}" type="datetime1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CCC9F-0A5F-49BE-B344-25966F52A6AF}" type="datetime1">
              <a:rPr lang="en-US" smtClean="0"/>
              <a:t>6/4/2025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A6CEC-D36C-4877-8797-903EB43ECB12}" type="datetime1">
              <a:rPr lang="en-US" smtClean="0"/>
              <a:t>6/4/2025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62AEF-A5A9-451E-A750-F7DA34342676}" type="datetime1">
              <a:rPr lang="en-US" smtClean="0"/>
              <a:t>6/4/2025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5849600" y="266700"/>
            <a:ext cx="2133600" cy="365125"/>
          </a:xfrm>
        </p:spPr>
        <p:txBody>
          <a:bodyPr/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79B11-06D0-4A8F-BA2A-788A2445893C}" type="datetime1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830CC-5F87-48C6-ADC3-D88E0684EF44}" type="datetime1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E78918-F51A-4D59-8D55-4D67BB449920}" type="datetime1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4.svg"/><Relationship Id="rId7" Type="http://schemas.openxmlformats.org/officeDocument/2006/relationships/diagramQuickStyle" Target="../diagrams/quickStyl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2.png"/><Relationship Id="rId9" Type="http://schemas.microsoft.com/office/2007/relationships/diagramDrawing" Target="../diagrams/drawing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4.sv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2.png"/><Relationship Id="rId9" Type="http://schemas.microsoft.com/office/2007/relationships/diagramDrawing" Target="../diagrams/drawing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1"/>
          <p:cNvGrpSpPr/>
          <p:nvPr/>
        </p:nvGrpSpPr>
        <p:grpSpPr>
          <a:xfrm>
            <a:off x="-3434404" y="-2424537"/>
            <a:ext cx="22827326" cy="3667449"/>
            <a:chOff x="0" y="0"/>
            <a:chExt cx="5660972" cy="909494"/>
          </a:xfrm>
        </p:grpSpPr>
        <p:sp>
          <p:nvSpPr>
            <p:cNvPr id="85" name="Google Shape;85;p1"/>
            <p:cNvSpPr/>
            <p:nvPr/>
          </p:nvSpPr>
          <p:spPr>
            <a:xfrm>
              <a:off x="0" y="0"/>
              <a:ext cx="5660972" cy="909494"/>
            </a:xfrm>
            <a:custGeom>
              <a:avLst/>
              <a:gdLst/>
              <a:ahLst/>
              <a:cxnLst/>
              <a:rect l="l" t="t" r="r" b="b"/>
              <a:pathLst>
                <a:path w="5660972" h="909494" extrusionOk="0">
                  <a:moveTo>
                    <a:pt x="5422847" y="0"/>
                  </a:moveTo>
                  <a:lnTo>
                    <a:pt x="5660972" y="238125"/>
                  </a:lnTo>
                  <a:lnTo>
                    <a:pt x="5660972" y="671369"/>
                  </a:lnTo>
                  <a:lnTo>
                    <a:pt x="5422847" y="909494"/>
                  </a:lnTo>
                  <a:lnTo>
                    <a:pt x="238125" y="909494"/>
                  </a:lnTo>
                  <a:lnTo>
                    <a:pt x="0" y="671369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542284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86" name="Google Shape;86;p1"/>
            <p:cNvSpPr txBox="1"/>
            <p:nvPr/>
          </p:nvSpPr>
          <p:spPr>
            <a:xfrm>
              <a:off x="63500" y="6350"/>
              <a:ext cx="5533971" cy="8396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1" tIns="50801" rIns="50801" bIns="50801" anchor="ctr" anchorCtr="0">
              <a:noAutofit/>
            </a:bodyPr>
            <a:lstStyle/>
            <a:p>
              <a:pPr marL="0" marR="0" lvl="0" indent="0" algn="ctr" defTabSz="914445" rtl="0" eaLnBrk="1" fontAlgn="auto" latinLnBrk="0" hangingPunct="1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7" name="Google Shape;87;p1"/>
          <p:cNvSpPr/>
          <p:nvPr/>
        </p:nvSpPr>
        <p:spPr>
          <a:xfrm rot="-9425734">
            <a:off x="8385002" y="475598"/>
            <a:ext cx="8761718" cy="8957147"/>
          </a:xfrm>
          <a:custGeom>
            <a:avLst/>
            <a:gdLst/>
            <a:ahLst/>
            <a:cxnLst/>
            <a:rect l="l" t="t" r="r" b="b"/>
            <a:pathLst>
              <a:path w="8761717" h="8957146" extrusionOk="0">
                <a:moveTo>
                  <a:pt x="0" y="0"/>
                </a:moveTo>
                <a:lnTo>
                  <a:pt x="8761717" y="0"/>
                </a:lnTo>
                <a:lnTo>
                  <a:pt x="8761717" y="8957145"/>
                </a:lnTo>
                <a:lnTo>
                  <a:pt x="0" y="895714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0999"/>
            </a:blip>
            <a:stretch>
              <a:fillRect/>
            </a:stretch>
          </a:blipFill>
          <a:ln>
            <a:noFill/>
          </a:ln>
        </p:spPr>
      </p:sp>
      <p:sp>
        <p:nvSpPr>
          <p:cNvPr id="88" name="Google Shape;88;p1"/>
          <p:cNvSpPr/>
          <p:nvPr/>
        </p:nvSpPr>
        <p:spPr>
          <a:xfrm rot="4876606">
            <a:off x="-2631016" y="7726571"/>
            <a:ext cx="4714160" cy="4819308"/>
          </a:xfrm>
          <a:custGeom>
            <a:avLst/>
            <a:gdLst/>
            <a:ahLst/>
            <a:cxnLst/>
            <a:rect l="l" t="t" r="r" b="b"/>
            <a:pathLst>
              <a:path w="4714159" h="4819308" extrusionOk="0">
                <a:moveTo>
                  <a:pt x="0" y="0"/>
                </a:moveTo>
                <a:lnTo>
                  <a:pt x="4714159" y="0"/>
                </a:lnTo>
                <a:lnTo>
                  <a:pt x="4714159" y="4819308"/>
                </a:lnTo>
                <a:lnTo>
                  <a:pt x="0" y="481930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sp>
        <p:nvSpPr>
          <p:cNvPr id="89" name="Google Shape;89;p1"/>
          <p:cNvSpPr/>
          <p:nvPr/>
        </p:nvSpPr>
        <p:spPr>
          <a:xfrm>
            <a:off x="11857222" y="1719909"/>
            <a:ext cx="4955369" cy="7132071"/>
          </a:xfrm>
          <a:custGeom>
            <a:avLst/>
            <a:gdLst/>
            <a:ahLst/>
            <a:cxnLst/>
            <a:rect l="l" t="t" r="r" b="b"/>
            <a:pathLst>
              <a:path w="4955368" h="7132071" extrusionOk="0">
                <a:moveTo>
                  <a:pt x="0" y="0"/>
                </a:moveTo>
                <a:lnTo>
                  <a:pt x="4955368" y="0"/>
                </a:lnTo>
                <a:lnTo>
                  <a:pt x="4955368" y="7132071"/>
                </a:lnTo>
                <a:lnTo>
                  <a:pt x="0" y="713207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6" b="-24593"/>
            </a:stretch>
          </a:blipFill>
          <a:ln>
            <a:noFill/>
          </a:ln>
        </p:spPr>
      </p:sp>
      <p:grpSp>
        <p:nvGrpSpPr>
          <p:cNvPr id="90" name="Google Shape;90;p1"/>
          <p:cNvGrpSpPr/>
          <p:nvPr/>
        </p:nvGrpSpPr>
        <p:grpSpPr>
          <a:xfrm>
            <a:off x="-955071" y="9490985"/>
            <a:ext cx="20770739" cy="2231372"/>
            <a:chOff x="0" y="0"/>
            <a:chExt cx="9609927" cy="1032381"/>
          </a:xfrm>
        </p:grpSpPr>
        <p:sp>
          <p:nvSpPr>
            <p:cNvPr id="91" name="Google Shape;91;p1"/>
            <p:cNvSpPr/>
            <p:nvPr/>
          </p:nvSpPr>
          <p:spPr>
            <a:xfrm>
              <a:off x="0" y="0"/>
              <a:ext cx="9609927" cy="1032381"/>
            </a:xfrm>
            <a:custGeom>
              <a:avLst/>
              <a:gdLst/>
              <a:ahLst/>
              <a:cxnLst/>
              <a:rect l="l" t="t" r="r" b="b"/>
              <a:pathLst>
                <a:path w="9609927" h="1032381" extrusionOk="0">
                  <a:moveTo>
                    <a:pt x="9371802" y="0"/>
                  </a:moveTo>
                  <a:lnTo>
                    <a:pt x="9609927" y="238125"/>
                  </a:lnTo>
                  <a:lnTo>
                    <a:pt x="9609927" y="794256"/>
                  </a:lnTo>
                  <a:lnTo>
                    <a:pt x="9371802" y="1032381"/>
                  </a:lnTo>
                  <a:lnTo>
                    <a:pt x="238125" y="1032381"/>
                  </a:lnTo>
                  <a:lnTo>
                    <a:pt x="0" y="794256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9371802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92" name="Google Shape;92;p1"/>
            <p:cNvSpPr txBox="1"/>
            <p:nvPr/>
          </p:nvSpPr>
          <p:spPr>
            <a:xfrm>
              <a:off x="63500" y="6350"/>
              <a:ext cx="9482927" cy="9625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1" tIns="50801" rIns="50801" bIns="50801" anchor="ctr" anchorCtr="0">
              <a:noAutofit/>
            </a:bodyPr>
            <a:lstStyle/>
            <a:p>
              <a:pPr marL="0" marR="0" lvl="0" indent="0" algn="ctr" defTabSz="914445" rtl="0" eaLnBrk="1" fontAlgn="auto" latinLnBrk="0" hangingPunct="1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3" name="Google Shape;93;p1"/>
          <p:cNvSpPr/>
          <p:nvPr/>
        </p:nvSpPr>
        <p:spPr>
          <a:xfrm>
            <a:off x="4736540" y="1836660"/>
            <a:ext cx="1959027" cy="1583916"/>
          </a:xfrm>
          <a:custGeom>
            <a:avLst/>
            <a:gdLst/>
            <a:ahLst/>
            <a:cxnLst/>
            <a:rect l="l" t="t" r="r" b="b"/>
            <a:pathLst>
              <a:path w="1959027" h="1625393" extrusionOk="0">
                <a:moveTo>
                  <a:pt x="0" y="0"/>
                </a:moveTo>
                <a:lnTo>
                  <a:pt x="1959027" y="0"/>
                </a:lnTo>
                <a:lnTo>
                  <a:pt x="1959027" y="1625394"/>
                </a:lnTo>
                <a:lnTo>
                  <a:pt x="0" y="162539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95" name="Google Shape;95;p1"/>
          <p:cNvSpPr txBox="1"/>
          <p:nvPr/>
        </p:nvSpPr>
        <p:spPr>
          <a:xfrm>
            <a:off x="438306" y="3676634"/>
            <a:ext cx="11130842" cy="6420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defTabSz="914445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TRAINING OF CORE TRAINERS FOR CPG MANAGEMENT OF BIPOLAR DISORDER (SECOND EDITION)</a:t>
            </a:r>
          </a:p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  <a:tabLst/>
              <a:defRPr/>
            </a:pP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462DD4"/>
              </a:solidFill>
              <a:effectLst/>
              <a:uLnTx/>
              <a:uFillTx/>
              <a:latin typeface="Arial"/>
              <a:ea typeface="Poppins"/>
              <a:cs typeface="Poppins"/>
              <a:sym typeface="Poppins"/>
            </a:endParaRPr>
          </a:p>
          <a:p>
            <a:pPr algn="ctr">
              <a:lnSpc>
                <a:spcPct val="94993"/>
              </a:lnSpc>
              <a:buSzPts val="3300"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NON-PHARMACOTHERAPY: </a:t>
            </a:r>
            <a:r>
              <a:rPr lang="en-US" sz="36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PSYCHOSOCIAL INTERVENTION AND PSYCHOTHERAPY</a:t>
            </a:r>
            <a:endParaRPr lang="en-US" sz="3600" b="1" i="0" u="none" strike="noStrike" cap="none" dirty="0">
              <a:solidFill>
                <a:srgbClr val="0000CC"/>
              </a:solidFill>
              <a:latin typeface="+mn-lt"/>
              <a:ea typeface="Poppins"/>
              <a:cs typeface="Poppins"/>
              <a:sym typeface="Poppins"/>
            </a:endParaRPr>
          </a:p>
          <a:p>
            <a:pPr algn="ctr"/>
            <a:r>
              <a:rPr lang="en-US" sz="3200" b="1" spc="-157" dirty="0" err="1">
                <a:latin typeface="Arial" panose="020B0604020202020204" pitchFamily="34" charset="0"/>
                <a:ea typeface="Poppins Bold"/>
                <a:cs typeface="Arial" panose="020B0604020202020204" pitchFamily="34" charset="0"/>
                <a:sym typeface="Poppins Bold"/>
              </a:rPr>
              <a:t>Pn</a:t>
            </a:r>
            <a:r>
              <a:rPr lang="en-US" sz="3200" b="1" spc="-157" dirty="0">
                <a:latin typeface="Arial" panose="020B0604020202020204" pitchFamily="34" charset="0"/>
                <a:ea typeface="Poppins Bold"/>
                <a:cs typeface="Arial" panose="020B0604020202020204" pitchFamily="34" charset="0"/>
                <a:sym typeface="Poppins Bold"/>
              </a:rPr>
              <a:t>. Umi </a:t>
            </a:r>
            <a:r>
              <a:rPr lang="en-US" sz="3200" b="1" spc="-157" dirty="0" err="1">
                <a:latin typeface="Arial" panose="020B0604020202020204" pitchFamily="34" charset="0"/>
                <a:ea typeface="Poppins Bold"/>
                <a:cs typeface="Arial" panose="020B0604020202020204" pitchFamily="34" charset="0"/>
                <a:sym typeface="Poppins Bold"/>
              </a:rPr>
              <a:t>Izzatti</a:t>
            </a:r>
            <a:r>
              <a:rPr lang="en-US" sz="3200" b="1" spc="-157" dirty="0">
                <a:latin typeface="Arial" panose="020B0604020202020204" pitchFamily="34" charset="0"/>
                <a:ea typeface="Poppins Bold"/>
                <a:cs typeface="Arial" panose="020B0604020202020204" pitchFamily="34" charset="0"/>
                <a:sym typeface="Poppins Bold"/>
              </a:rPr>
              <a:t> </a:t>
            </a:r>
            <a:r>
              <a:rPr lang="en-US" sz="3200" b="1" spc="-157" dirty="0" err="1">
                <a:latin typeface="Arial" panose="020B0604020202020204" pitchFamily="34" charset="0"/>
                <a:ea typeface="Poppins Bold"/>
                <a:cs typeface="Arial" panose="020B0604020202020204" pitchFamily="34" charset="0"/>
                <a:sym typeface="Poppins Bold"/>
              </a:rPr>
              <a:t>Saedon</a:t>
            </a:r>
            <a:endParaRPr lang="en-US" sz="3200" b="1" spc="-157" dirty="0">
              <a:latin typeface="Arial" panose="020B0604020202020204" pitchFamily="34" charset="0"/>
              <a:ea typeface="Poppins Bold"/>
              <a:cs typeface="Arial" panose="020B0604020202020204" pitchFamily="34" charset="0"/>
              <a:sym typeface="Poppins Bold"/>
            </a:endParaRPr>
          </a:p>
          <a:p>
            <a:pPr algn="ctr"/>
            <a:r>
              <a:rPr lang="en-US" sz="3200" spc="-157" dirty="0">
                <a:latin typeface="Arial" panose="020B0604020202020204" pitchFamily="34" charset="0"/>
                <a:ea typeface="Poppins Bold"/>
                <a:cs typeface="Arial" panose="020B0604020202020204" pitchFamily="34" charset="0"/>
                <a:sym typeface="Poppins Bold"/>
              </a:rPr>
              <a:t>Clinical Psychologist</a:t>
            </a:r>
          </a:p>
          <a:p>
            <a:pPr algn="ctr"/>
            <a:r>
              <a:rPr lang="en-US" sz="3200" spc="-157" dirty="0">
                <a:latin typeface="Arial" panose="020B0604020202020204" pitchFamily="34" charset="0"/>
                <a:ea typeface="Poppins Bold"/>
                <a:cs typeface="Arial" panose="020B0604020202020204" pitchFamily="34" charset="0"/>
                <a:sym typeface="Poppins Bold"/>
              </a:rPr>
              <a:t>Hospital Tengku </a:t>
            </a:r>
            <a:r>
              <a:rPr lang="en-US" sz="3200" spc="-157" dirty="0" err="1">
                <a:latin typeface="Arial" panose="020B0604020202020204" pitchFamily="34" charset="0"/>
                <a:ea typeface="Poppins Bold"/>
                <a:cs typeface="Arial" panose="020B0604020202020204" pitchFamily="34" charset="0"/>
                <a:sym typeface="Poppins Bold"/>
              </a:rPr>
              <a:t>Ampuan</a:t>
            </a:r>
            <a:r>
              <a:rPr lang="en-US" sz="3200" spc="-157" dirty="0">
                <a:latin typeface="Arial" panose="020B0604020202020204" pitchFamily="34" charset="0"/>
                <a:ea typeface="Poppins Bold"/>
                <a:cs typeface="Arial" panose="020B0604020202020204" pitchFamily="34" charset="0"/>
                <a:sym typeface="Poppins Bold"/>
              </a:rPr>
              <a:t> </a:t>
            </a:r>
            <a:r>
              <a:rPr lang="en-US" sz="3200" spc="-157" dirty="0" err="1">
                <a:latin typeface="Arial" panose="020B0604020202020204" pitchFamily="34" charset="0"/>
                <a:ea typeface="Poppins Bold"/>
                <a:cs typeface="Arial" panose="020B0604020202020204" pitchFamily="34" charset="0"/>
                <a:sym typeface="Poppins Bold"/>
              </a:rPr>
              <a:t>Rahimah</a:t>
            </a:r>
            <a:r>
              <a:rPr lang="en-US" sz="3200" spc="-157" dirty="0">
                <a:latin typeface="Arial" panose="020B0604020202020204" pitchFamily="34" charset="0"/>
                <a:ea typeface="Poppins Bold"/>
                <a:cs typeface="Arial" panose="020B0604020202020204" pitchFamily="34" charset="0"/>
                <a:sym typeface="Poppins Bold"/>
              </a:rPr>
              <a:t> </a:t>
            </a:r>
            <a:r>
              <a:rPr lang="en-US" sz="3200" spc="-157" dirty="0" err="1">
                <a:latin typeface="Arial" panose="020B0604020202020204" pitchFamily="34" charset="0"/>
                <a:ea typeface="Poppins Bold"/>
                <a:cs typeface="Arial" panose="020B0604020202020204" pitchFamily="34" charset="0"/>
                <a:sym typeface="Poppins Bold"/>
              </a:rPr>
              <a:t>Klang</a:t>
            </a:r>
            <a:r>
              <a:rPr lang="en-US" sz="3200" spc="-157" dirty="0">
                <a:latin typeface="Arial" panose="020B0604020202020204" pitchFamily="34" charset="0"/>
                <a:ea typeface="Poppins Bold"/>
                <a:cs typeface="Arial" panose="020B0604020202020204" pitchFamily="34" charset="0"/>
                <a:sym typeface="Poppins Bold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94993"/>
              </a:lnSpc>
              <a:buClr>
                <a:srgbClr val="000000"/>
              </a:buClr>
              <a:buSzPts val="3300"/>
              <a:buFont typeface="Arial"/>
              <a:buNone/>
              <a:tabLst/>
              <a:defRPr/>
            </a:pPr>
            <a:r>
              <a:rPr kumimoji="0" lang="en-MY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 </a:t>
            </a:r>
          </a:p>
          <a:p>
            <a:pPr marL="0" marR="0" lvl="0" indent="0" algn="ctr" defTabSz="914445" rtl="0" eaLnBrk="1" fontAlgn="auto" latinLnBrk="0" hangingPunct="1">
              <a:lnSpc>
                <a:spcPct val="10847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4934" b="1" i="0" u="none" strike="noStrike" kern="0" cap="none" spc="0" normalizeH="0" baseline="0" noProof="0" dirty="0">
              <a:ln>
                <a:noFill/>
              </a:ln>
              <a:solidFill>
                <a:srgbClr val="462DD4"/>
              </a:solidFill>
              <a:effectLst/>
              <a:uLnTx/>
              <a:uFillTx/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D835A0-5FE7-4C93-95FB-1BB1F83F9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5480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726837" y="3185607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717685" y="1801223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</p:sp>
      <p:sp>
        <p:nvSpPr>
          <p:cNvPr id="9" name="Title 1"/>
          <p:cNvSpPr txBox="1">
            <a:spLocks/>
          </p:cNvSpPr>
          <p:nvPr/>
        </p:nvSpPr>
        <p:spPr>
          <a:xfrm>
            <a:off x="3131060" y="1042749"/>
            <a:ext cx="14097000" cy="129845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PSYCHOSPIRITUALITY</a:t>
            </a:r>
            <a:endParaRPr lang="en-MY" sz="5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67818" y="9158139"/>
            <a:ext cx="1741058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76. </a:t>
            </a:r>
            <a:r>
              <a:rPr lang="en-MY" sz="1400" dirty="0" err="1">
                <a:latin typeface="Arial" panose="020B0604020202020204" pitchFamily="34" charset="0"/>
                <a:cs typeface="Arial" panose="020B0604020202020204" pitchFamily="34" charset="0"/>
              </a:rPr>
              <a:t>Stroppa</a:t>
            </a:r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 A, </a:t>
            </a:r>
            <a:r>
              <a:rPr lang="en-MY" sz="1400" dirty="0" err="1">
                <a:latin typeface="Arial" panose="020B0604020202020204" pitchFamily="34" charset="0"/>
                <a:cs typeface="Arial" panose="020B0604020202020204" pitchFamily="34" charset="0"/>
              </a:rPr>
              <a:t>Colugnati</a:t>
            </a:r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 FA, Koenig HG, et al. 2018;40(3):238-43. 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581400" y="2546744"/>
            <a:ext cx="14325600" cy="182675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MY" sz="3600" baseline="30000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3410560" y="2546993"/>
            <a:ext cx="14097000" cy="79670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MY" sz="4000" dirty="0">
                <a:latin typeface="Arial" panose="020B0604020202020204" pitchFamily="34" charset="0"/>
                <a:cs typeface="Arial" panose="020B0604020202020204" pitchFamily="34" charset="0"/>
              </a:rPr>
              <a:t>There is limited evidence available on </a:t>
            </a:r>
            <a:r>
              <a:rPr lang="en-MY" sz="4000" dirty="0" err="1">
                <a:latin typeface="Arial" panose="020B0604020202020204" pitchFamily="34" charset="0"/>
                <a:cs typeface="Arial" panose="020B0604020202020204" pitchFamily="34" charset="0"/>
              </a:rPr>
              <a:t>psychospirituality</a:t>
            </a:r>
            <a:r>
              <a:rPr lang="en-MY" sz="4000" dirty="0">
                <a:latin typeface="Arial" panose="020B0604020202020204" pitchFamily="34" charset="0"/>
                <a:cs typeface="Arial" panose="020B0604020202020204" pitchFamily="34" charset="0"/>
              </a:rPr>
              <a:t> in BD.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457334" y="4022481"/>
            <a:ext cx="13444451" cy="34163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A 2-years cohort study examining effects of religiosity/spirituality beliefs and practices on adults with BD showed a reduction in symptoms of mania (p&lt;0.001) and depression (p=0.001) based on YMRS and MADRS respectively. Positive religious coping predicted better </a:t>
            </a:r>
            <a:r>
              <a:rPr lang="en-MY" sz="3600" dirty="0" err="1">
                <a:latin typeface="Arial" panose="020B0604020202020204" pitchFamily="34" charset="0"/>
                <a:cs typeface="Arial" panose="020B0604020202020204" pitchFamily="34" charset="0"/>
              </a:rPr>
              <a:t>QoL</a:t>
            </a: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 across physical, mental, social and environmental domains.</a:t>
            </a:r>
            <a:r>
              <a:rPr lang="en-MY" sz="3600" baseline="30000" dirty="0">
                <a:latin typeface="Arial" panose="020B0604020202020204" pitchFamily="34" charset="0"/>
                <a:cs typeface="Arial" panose="020B0604020202020204" pitchFamily="34" charset="0"/>
              </a:rPr>
              <a:t>76, level</a:t>
            </a: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3600" baseline="30000" dirty="0">
                <a:latin typeface="Arial" panose="020B0604020202020204" pitchFamily="34" charset="0"/>
                <a:cs typeface="Arial" panose="020B0604020202020204" pitchFamily="34" charset="0"/>
              </a:rPr>
              <a:t>ll-2</a:t>
            </a: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MY" sz="36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C4B313-9BC7-45FB-9F6A-0A68CD899CD0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603B2CB-1AE3-4BD7-9261-2FF329BC7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6207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719688" y="1315063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</p:sp>
      <p:sp>
        <p:nvSpPr>
          <p:cNvPr id="9" name="Title 1"/>
          <p:cNvSpPr txBox="1">
            <a:spLocks/>
          </p:cNvSpPr>
          <p:nvPr/>
        </p:nvSpPr>
        <p:spPr>
          <a:xfrm>
            <a:off x="3034637" y="1144398"/>
            <a:ext cx="14097000" cy="129845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SUPPORTED EMPLOYMENT</a:t>
            </a:r>
            <a:endParaRPr lang="en-MY" sz="5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1451041" y="8801101"/>
            <a:ext cx="615115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73. National Collaborating Centre for Mental Health (UK). Bipolar </a:t>
            </a:r>
          </a:p>
          <a:p>
            <a:pPr algn="just"/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      Disorder: The NICE Guideline on the </a:t>
            </a:r>
          </a:p>
          <a:p>
            <a:pPr algn="just"/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      Assessment and Management of Bipolar </a:t>
            </a:r>
          </a:p>
          <a:p>
            <a:pPr algn="just"/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      Disorder in Adults, Children and Young People in </a:t>
            </a:r>
          </a:p>
          <a:p>
            <a:pPr algn="just"/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      Primary and Secondary Care. 2014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581400" y="2546744"/>
            <a:ext cx="14325600" cy="182675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MY" sz="3600" baseline="30000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3448660" y="2166581"/>
            <a:ext cx="13337603" cy="603331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Supported employment is an intervention to help individuals with severe mental illness including BD to secure and maintain meaningful work.</a:t>
            </a:r>
          </a:p>
          <a:p>
            <a:pPr algn="just"/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NICE guideline recommends that people with severe mental illness including BD who wish to find work receive supported employment services.</a:t>
            </a:r>
            <a:r>
              <a:rPr lang="en-MY" sz="3600" baseline="30000" dirty="0">
                <a:latin typeface="Arial" panose="020B0604020202020204" pitchFamily="34" charset="0"/>
                <a:cs typeface="Arial" panose="020B0604020202020204" pitchFamily="34" charset="0"/>
              </a:rPr>
              <a:t>73</a:t>
            </a: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/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These services are available in places e.g. community mental health centres (MENTARI) or in local psychiatric services.</a:t>
            </a:r>
          </a:p>
          <a:p>
            <a:pPr algn="just"/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List of available MENTARI can be accessed via this link; </a:t>
            </a:r>
            <a:r>
              <a:rPr lang="en-MY" sz="3600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https://mentari.moh.gov.my/mentari-minds/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569FA6-030B-49A4-AD4D-F834504F5488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FFA1804-68B7-4602-8BAF-A8F51D5D6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8082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</p:sp>
      <p:sp>
        <p:nvSpPr>
          <p:cNvPr id="9" name="Title 1"/>
          <p:cNvSpPr txBox="1">
            <a:spLocks/>
          </p:cNvSpPr>
          <p:nvPr/>
        </p:nvSpPr>
        <p:spPr>
          <a:xfrm>
            <a:off x="3581400" y="1434439"/>
            <a:ext cx="12725400" cy="109499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PSYCHOTHERAPY</a:t>
            </a:r>
            <a:endParaRPr lang="en-MY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581400" y="2774228"/>
            <a:ext cx="13754100" cy="471473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MY" sz="4400" dirty="0">
                <a:latin typeface="Arial" panose="020B0604020202020204" pitchFamily="34" charset="0"/>
                <a:cs typeface="Arial" panose="020B0604020202020204" pitchFamily="34" charset="0"/>
              </a:rPr>
              <a:t>Psychotherapy has been used as adjunctive to pharmacotherapy for BD. </a:t>
            </a:r>
          </a:p>
          <a:p>
            <a:r>
              <a:rPr lang="en-MY" sz="4400" dirty="0">
                <a:latin typeface="Arial" panose="020B0604020202020204" pitchFamily="34" charset="0"/>
                <a:cs typeface="Arial" panose="020B0604020202020204" pitchFamily="34" charset="0"/>
              </a:rPr>
              <a:t>Different types of psychotherapies can address various aspects of the condition, helping patients cope with mood swings, manage stress and improve overall functioning.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14148" y="9162537"/>
            <a:ext cx="112081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39. </a:t>
            </a:r>
            <a:r>
              <a:rPr lang="en-MY" sz="1400" dirty="0" err="1">
                <a:latin typeface="Arial" panose="020B0604020202020204" pitchFamily="34" charset="0"/>
                <a:cs typeface="Arial" panose="020B0604020202020204" pitchFamily="34" charset="0"/>
              </a:rPr>
              <a:t>Malhi</a:t>
            </a:r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 GS, Bell E, Bassett D, et al. 2021;55(1):7-117. </a:t>
            </a:r>
          </a:p>
          <a:p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464846E-4220-496D-AD77-021E335F630F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9150AF5-3626-4E23-BD7C-FCBD36E06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6174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719688" y="1315063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Title 1"/>
          <p:cNvSpPr txBox="1">
            <a:spLocks/>
          </p:cNvSpPr>
          <p:nvPr/>
        </p:nvSpPr>
        <p:spPr>
          <a:xfrm>
            <a:off x="2787980" y="107845"/>
            <a:ext cx="12635837" cy="102218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TYPES OF PSYCHOTHERAPY</a:t>
            </a:r>
            <a:endParaRPr lang="en-MY" sz="5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581400" y="2546744"/>
            <a:ext cx="14325600" cy="182675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MY" sz="3600" baseline="30000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3392120" y="2576659"/>
            <a:ext cx="13448080" cy="603331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MY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8434730"/>
              </p:ext>
            </p:extLst>
          </p:nvPr>
        </p:nvGraphicFramePr>
        <p:xfrm>
          <a:off x="457200" y="1104899"/>
          <a:ext cx="17297399" cy="8409947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4343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539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6727">
                <a:tc>
                  <a:txBody>
                    <a:bodyPr/>
                    <a:lstStyle/>
                    <a:p>
                      <a:pPr algn="ctr"/>
                      <a:r>
                        <a:rPr lang="en-MY" sz="3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PSYCHOTHERAPY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3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EMPASIZES</a:t>
                      </a:r>
                      <a:r>
                        <a:rPr lang="en-MY" sz="3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ON</a:t>
                      </a:r>
                      <a:endParaRPr lang="en-MY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24169">
                <a:tc>
                  <a:txBody>
                    <a:bodyPr/>
                    <a:lstStyle/>
                    <a:p>
                      <a:pPr algn="ctr"/>
                      <a:r>
                        <a:rPr lang="en-MY" sz="2800" u="none" strike="noStrike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Cognitive Behavioural Therapy (CBT) </a:t>
                      </a:r>
                      <a:endParaRPr lang="en-MY" sz="2800" b="0" i="0" u="none" strike="noStrike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CBT addresses the interaction between thoughts, emotions, and </a:t>
                      </a:r>
                      <a:r>
                        <a:rPr lang="en-MY" sz="28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behaviors</a:t>
                      </a:r>
                      <a:r>
                        <a:rPr lang="en-MY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5101">
                <a:tc>
                  <a:txBody>
                    <a:bodyPr/>
                    <a:lstStyle/>
                    <a:p>
                      <a:pPr algn="ctr"/>
                      <a:r>
                        <a:rPr lang="en-MY" sz="2800" u="none" strike="noStrike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Family-focused Therapy (FFT) </a:t>
                      </a:r>
                      <a:endParaRPr lang="en-MY" sz="2800" b="0" i="0" u="none" strike="noStrike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FFT targets family dynamics and communication patterns that influence mood stability and interpersonal functioning.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02278">
                <a:tc>
                  <a:txBody>
                    <a:bodyPr/>
                    <a:lstStyle/>
                    <a:p>
                      <a:pPr algn="ctr"/>
                      <a:r>
                        <a:rPr lang="en-MY" sz="2800" u="none" strike="noStrike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Interpersonal And Social Rhythms Therapy (IPSRT) </a:t>
                      </a:r>
                      <a:endParaRPr lang="en-MY" sz="2800" b="0" i="0" u="none" strike="noStrike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IPSRT focuses on stabilizing daily routines and improving interpersonal functioning.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02278">
                <a:tc>
                  <a:txBody>
                    <a:bodyPr/>
                    <a:lstStyle/>
                    <a:p>
                      <a:pPr algn="ctr"/>
                      <a:r>
                        <a:rPr lang="en-MY" sz="2800" u="none" strike="noStrike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Mindfulness-based Cognitive Therapy (MBCT) </a:t>
                      </a:r>
                      <a:endParaRPr lang="en-MY" sz="2800" b="0" i="0" u="none" strike="noStrike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MBCT integrates mindfulness practices with cognitive therapy techniques to help individuals manage mood disorders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07116">
                <a:tc>
                  <a:txBody>
                    <a:bodyPr/>
                    <a:lstStyle/>
                    <a:p>
                      <a:pPr algn="ctr"/>
                      <a:r>
                        <a:rPr lang="en-MY" sz="2800" u="none" strike="noStrike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Dialectical Behaviour Therapy (DBT) </a:t>
                      </a:r>
                      <a:endParaRPr lang="en-MY" sz="2800" b="0" i="0" u="none" strike="noStrike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Dialectical </a:t>
                      </a:r>
                      <a:r>
                        <a:rPr lang="en-MY" sz="28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Behavior</a:t>
                      </a:r>
                      <a:r>
                        <a:rPr lang="en-MY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Therapy (DBT) is a structured approach designed to help individuals manage intense emotions, impulsivity, and interpersonal difficulties.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02278">
                <a:tc>
                  <a:txBody>
                    <a:bodyPr/>
                    <a:lstStyle/>
                    <a:p>
                      <a:pPr algn="ctr"/>
                      <a:r>
                        <a:rPr lang="en-MY" sz="2800" u="none" strike="noStrike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Acceptance &amp; Commitment Therapy (ACT)</a:t>
                      </a:r>
                      <a:endParaRPr lang="en-MY" sz="2800" b="0" i="0" u="none" strike="noStrike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Acceptance and Commitment Therapy (ACT) is a mindfulness-based </a:t>
                      </a:r>
                      <a:r>
                        <a:rPr lang="en-MY" sz="28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behavioral</a:t>
                      </a:r>
                      <a:r>
                        <a:rPr lang="en-MY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approach that focuses on helping individuals accept their internal experiences, clarify their values, and commit to meaningful actions.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021ACC1B-D245-45F9-96C1-AAF788FD61BB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C867B79-B9A1-404E-A152-4A0D3BB10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5058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</p:sp>
      <p:sp>
        <p:nvSpPr>
          <p:cNvPr id="9" name="Title 1"/>
          <p:cNvSpPr txBox="1">
            <a:spLocks/>
          </p:cNvSpPr>
          <p:nvPr/>
        </p:nvSpPr>
        <p:spPr>
          <a:xfrm>
            <a:off x="3810000" y="245745"/>
            <a:ext cx="12725400" cy="109499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PSYCHOTHERAPY</a:t>
            </a:r>
            <a:endParaRPr lang="en-MY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3954" y="9054621"/>
            <a:ext cx="175754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72. </a:t>
            </a:r>
            <a:r>
              <a:rPr lang="en-MY" sz="1400" dirty="0" err="1">
                <a:latin typeface="Arial" panose="020B0604020202020204" pitchFamily="34" charset="0"/>
                <a:cs typeface="Arial" panose="020B0604020202020204" pitchFamily="34" charset="0"/>
              </a:rPr>
              <a:t>Yilmaz</a:t>
            </a:r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 S, </a:t>
            </a:r>
            <a:r>
              <a:rPr lang="en-MY" sz="1400" dirty="0" err="1">
                <a:latin typeface="Arial" panose="020B0604020202020204" pitchFamily="34" charset="0"/>
                <a:cs typeface="Arial" panose="020B0604020202020204" pitchFamily="34" charset="0"/>
              </a:rPr>
              <a:t>Huguet</a:t>
            </a:r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 A, </a:t>
            </a:r>
            <a:r>
              <a:rPr lang="en-MY" sz="1400" dirty="0" err="1">
                <a:latin typeface="Arial" panose="020B0604020202020204" pitchFamily="34" charset="0"/>
                <a:cs typeface="Arial" panose="020B0604020202020204" pitchFamily="34" charset="0"/>
              </a:rPr>
              <a:t>Kisely</a:t>
            </a:r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 S, et al. 2022;301:193-204. </a:t>
            </a:r>
          </a:p>
          <a:p>
            <a:pPr algn="r"/>
            <a:r>
              <a:rPr lang="en-MY" sz="1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r"/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02B6E35-3C62-45C8-9D0B-97B2075FB8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8012460"/>
              </p:ext>
            </p:extLst>
          </p:nvPr>
        </p:nvGraphicFramePr>
        <p:xfrm>
          <a:off x="3630846" y="1327475"/>
          <a:ext cx="14173200" cy="7741921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426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0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24001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Meta-analysis of </a:t>
                      </a:r>
                    </a:p>
                    <a:p>
                      <a:pPr algn="ctr"/>
                      <a:r>
                        <a:rPr lang="en-US" sz="3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RCTs </a:t>
                      </a:r>
                      <a:r>
                        <a:rPr lang="en-MY" sz="36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72,</a:t>
                      </a:r>
                      <a:r>
                        <a:rPr lang="en-MY" sz="3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MY" sz="36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level l </a:t>
                      </a:r>
                      <a:r>
                        <a:rPr lang="en-US" sz="36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Results</a:t>
                      </a:r>
                      <a:r>
                        <a:rPr lang="en-US" sz="3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</a:t>
                      </a:r>
                      <a:r>
                        <a:rPr lang="en-US" sz="3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 </a:t>
                      </a:r>
                      <a:r>
                        <a:rPr lang="en-US" sz="3600" u="sng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post-treatment</a:t>
                      </a:r>
                      <a:r>
                        <a:rPr lang="en-US" sz="3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;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21350">
                <a:tc rowSpan="2"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3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3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Effectiveness of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3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psychotherapies in reducing depressive symptoms</a:t>
                      </a:r>
                      <a:r>
                        <a:rPr lang="en-MY" sz="36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MY" sz="3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 adults with bipolar</a:t>
                      </a:r>
                      <a:r>
                        <a:rPr lang="en-MY" sz="36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MY" sz="3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depression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MY" sz="3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MY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MY" sz="3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</a:rPr>
                        <a:t>CBT was more effective in reducing depressive symptoms compared with TAU (SMD= -0.51, 95% CI -0.75 to -0.27)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MY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21794"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MY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MY" sz="3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</a:rPr>
                        <a:t>MBCT group therapy was more effective in reducing depressive symptoms compared with TAU (SMD= -0.47, 95% CI -0.88 to -0.06) but not with waiting list.</a:t>
                      </a:r>
                      <a:endParaRPr kumimoji="0" lang="en-US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3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CAE983DD-FFC8-4EE7-BE3B-61E72F00CD3B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3894A5B-3B40-4FEF-9F5D-AD2CA0D4B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2501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</p:sp>
      <p:sp>
        <p:nvSpPr>
          <p:cNvPr id="9" name="Title 1"/>
          <p:cNvSpPr txBox="1">
            <a:spLocks/>
          </p:cNvSpPr>
          <p:nvPr/>
        </p:nvSpPr>
        <p:spPr>
          <a:xfrm>
            <a:off x="3810000" y="290571"/>
            <a:ext cx="12725400" cy="109499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PSYCHOTHERAPY</a:t>
            </a:r>
            <a:endParaRPr lang="en-MY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3937" y="9630389"/>
            <a:ext cx="175754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72. </a:t>
            </a:r>
            <a:r>
              <a:rPr lang="en-MY" sz="1400" dirty="0" err="1">
                <a:latin typeface="Arial" panose="020B0604020202020204" pitchFamily="34" charset="0"/>
                <a:cs typeface="Arial" panose="020B0604020202020204" pitchFamily="34" charset="0"/>
              </a:rPr>
              <a:t>Yilmaz</a:t>
            </a:r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 S, </a:t>
            </a:r>
            <a:r>
              <a:rPr lang="en-MY" sz="1400" dirty="0" err="1">
                <a:latin typeface="Arial" panose="020B0604020202020204" pitchFamily="34" charset="0"/>
                <a:cs typeface="Arial" panose="020B0604020202020204" pitchFamily="34" charset="0"/>
              </a:rPr>
              <a:t>Huguet</a:t>
            </a:r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 A, </a:t>
            </a:r>
            <a:r>
              <a:rPr lang="en-MY" sz="1400" dirty="0" err="1">
                <a:latin typeface="Arial" panose="020B0604020202020204" pitchFamily="34" charset="0"/>
                <a:cs typeface="Arial" panose="020B0604020202020204" pitchFamily="34" charset="0"/>
              </a:rPr>
              <a:t>Kisely</a:t>
            </a:r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 S, et al. 2022;301:193-204. </a:t>
            </a:r>
          </a:p>
          <a:p>
            <a:pPr algn="r"/>
            <a:r>
              <a:rPr lang="en-MY" sz="1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r"/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02B6E35-3C62-45C8-9D0B-97B2075FB8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7939036"/>
              </p:ext>
            </p:extLst>
          </p:nvPr>
        </p:nvGraphicFramePr>
        <p:xfrm>
          <a:off x="3581400" y="1376386"/>
          <a:ext cx="13563600" cy="8204784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40836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799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38224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Meta-analysis of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RCTs </a:t>
                      </a:r>
                      <a:r>
                        <a:rPr lang="en-MY" sz="36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72, level l</a:t>
                      </a:r>
                      <a:r>
                        <a:rPr lang="en-US" sz="36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Results</a:t>
                      </a:r>
                      <a:r>
                        <a:rPr lang="en-US" sz="3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</a:t>
                      </a:r>
                      <a:r>
                        <a:rPr lang="en-US" sz="3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 </a:t>
                      </a:r>
                      <a:r>
                        <a:rPr lang="en-US" sz="3600" u="sng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post-treatment</a:t>
                      </a:r>
                      <a:r>
                        <a:rPr lang="en-US" sz="3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;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21350">
                <a:tc rowSpan="2"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3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3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Effectiveness of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3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psychotherapies in reducing depressive symptoms</a:t>
                      </a:r>
                      <a:r>
                        <a:rPr lang="en-MY" sz="36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MY" sz="3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 adults with bipolar</a:t>
                      </a:r>
                      <a:r>
                        <a:rPr lang="en-MY" sz="36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MY" sz="3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depression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MY" sz="3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MY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MY" sz="3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</a:rPr>
                        <a:t>DBT group therapy was more effective in reducing symptoms of depression compared with waiting list (SMD= -1.18, 95% CI -2.06 to -0.30)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MY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21794"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MY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MY" sz="3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</a:rPr>
                        <a:t>Both group therapy for family therapy and IPSRT were not effective in reducing depressive symptoms compared with placebo.</a:t>
                      </a:r>
                    </a:p>
                    <a:p>
                      <a:endParaRPr lang="en-US" sz="3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ADD8B5C2-6A2B-4098-BA16-5A58EB419805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9BDDDA8-BBAA-446F-8DF3-8BBF58AB6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5835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</p:sp>
      <p:sp>
        <p:nvSpPr>
          <p:cNvPr id="9" name="Title 1"/>
          <p:cNvSpPr txBox="1">
            <a:spLocks/>
          </p:cNvSpPr>
          <p:nvPr/>
        </p:nvSpPr>
        <p:spPr>
          <a:xfrm>
            <a:off x="3810000" y="467607"/>
            <a:ext cx="12725400" cy="109499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PSYCHOTHERAPY</a:t>
            </a:r>
            <a:endParaRPr lang="en-MY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3954" y="9054621"/>
            <a:ext cx="175754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72. </a:t>
            </a:r>
            <a:r>
              <a:rPr lang="en-MY" sz="1400" dirty="0" err="1">
                <a:latin typeface="Arial" panose="020B0604020202020204" pitchFamily="34" charset="0"/>
                <a:cs typeface="Arial" panose="020B0604020202020204" pitchFamily="34" charset="0"/>
              </a:rPr>
              <a:t>Yilmaz</a:t>
            </a:r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 S, </a:t>
            </a:r>
            <a:r>
              <a:rPr lang="en-MY" sz="1400" dirty="0" err="1">
                <a:latin typeface="Arial" panose="020B0604020202020204" pitchFamily="34" charset="0"/>
                <a:cs typeface="Arial" panose="020B0604020202020204" pitchFamily="34" charset="0"/>
              </a:rPr>
              <a:t>Huguet</a:t>
            </a:r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 A, </a:t>
            </a:r>
            <a:r>
              <a:rPr lang="en-MY" sz="1400" dirty="0" err="1">
                <a:latin typeface="Arial" panose="020B0604020202020204" pitchFamily="34" charset="0"/>
                <a:cs typeface="Arial" panose="020B0604020202020204" pitchFamily="34" charset="0"/>
              </a:rPr>
              <a:t>Kisely</a:t>
            </a:r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 S, et al. 2022;301:193-204. </a:t>
            </a:r>
          </a:p>
          <a:p>
            <a:r>
              <a:rPr lang="en-MY" sz="1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02B6E35-3C62-45C8-9D0B-97B2075FB8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3311759"/>
              </p:ext>
            </p:extLst>
          </p:nvPr>
        </p:nvGraphicFramePr>
        <p:xfrm>
          <a:off x="3505200" y="1571677"/>
          <a:ext cx="13716000" cy="6939863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41295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86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62023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Meta-analysis of </a:t>
                      </a:r>
                    </a:p>
                    <a:p>
                      <a:pPr algn="ctr"/>
                      <a:r>
                        <a:rPr lang="en-US" sz="3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RCTs </a:t>
                      </a:r>
                      <a:r>
                        <a:rPr lang="en-MY" sz="36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72, level l</a:t>
                      </a:r>
                      <a:r>
                        <a:rPr lang="en-US" sz="36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Results</a:t>
                      </a:r>
                      <a:r>
                        <a:rPr lang="en-US" sz="3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MY" sz="3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 </a:t>
                      </a:r>
                      <a:r>
                        <a:rPr lang="en-MY" sz="3600" u="sng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3 - 12 months follow-up</a:t>
                      </a:r>
                      <a:r>
                        <a:rPr lang="en-US" sz="3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;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35576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3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3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Effectiveness of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3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psychotherapies in reducing depressive symptoms</a:t>
                      </a:r>
                      <a:r>
                        <a:rPr lang="en-MY" sz="36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MY" sz="3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 adults with bipolar</a:t>
                      </a:r>
                      <a:r>
                        <a:rPr lang="en-MY" sz="36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MY" sz="3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depression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MY" sz="3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MY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MY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MY" sz="3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</a:rPr>
                        <a:t>Both CBT and MBCT group therapy had NS effect on reducing symptoms of depression compared with TAU or placebo.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D3A7359A-7504-482F-8186-70449FB05B92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60CD234-3D2F-4231-AB61-8B0601F19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4957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</p:sp>
      <p:sp>
        <p:nvSpPr>
          <p:cNvPr id="9" name="Title 1"/>
          <p:cNvSpPr txBox="1">
            <a:spLocks/>
          </p:cNvSpPr>
          <p:nvPr/>
        </p:nvSpPr>
        <p:spPr>
          <a:xfrm>
            <a:off x="3034638" y="686448"/>
            <a:ext cx="14478000" cy="109499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PSYCHOTHERAPY: CBT</a:t>
            </a:r>
            <a:endParaRPr lang="en-MY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3954" y="9054621"/>
            <a:ext cx="175754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78. </a:t>
            </a:r>
            <a:r>
              <a:rPr lang="en-MY" sz="1400" dirty="0" err="1">
                <a:latin typeface="Arial" panose="020B0604020202020204" pitchFamily="34" charset="0"/>
                <a:cs typeface="Arial" panose="020B0604020202020204" pitchFamily="34" charset="0"/>
              </a:rPr>
              <a:t>Miklowitz</a:t>
            </a:r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 DJ, </a:t>
            </a:r>
            <a:r>
              <a:rPr lang="en-MY" sz="1400" dirty="0" err="1">
                <a:latin typeface="Arial" panose="020B0604020202020204" pitchFamily="34" charset="0"/>
                <a:cs typeface="Arial" panose="020B0604020202020204" pitchFamily="34" charset="0"/>
              </a:rPr>
              <a:t>Efthimiou</a:t>
            </a:r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 O, Furukawa TA, et al. 2021;78(2):141-50. </a:t>
            </a:r>
          </a:p>
          <a:p>
            <a:r>
              <a:rPr lang="en-MY" sz="1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02B6E35-3C62-45C8-9D0B-97B2075FB8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9008730"/>
              </p:ext>
            </p:extLst>
          </p:nvPr>
        </p:nvGraphicFramePr>
        <p:xfrm>
          <a:off x="3352800" y="1939325"/>
          <a:ext cx="13563600" cy="5746216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40836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799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88848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Network meta-analysis</a:t>
                      </a:r>
                      <a:r>
                        <a:rPr lang="en-MY" sz="40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78, </a:t>
                      </a:r>
                      <a:r>
                        <a:rPr lang="en-US" sz="40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level 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Results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35576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4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Adjunctive psychotherapy 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4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vs</a:t>
                      </a:r>
                      <a:r>
                        <a:rPr lang="en-MY" sz="4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TAU on adults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4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with BD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MY" sz="4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MY" sz="4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</a:rPr>
                        <a:t>CBT (individual and group) was more effective compared with TAU at 12 months follow-up in reducing depressive symptoms (SMD= -0.32, 95% CI - 0.64 to -0.01).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EC6E5CDE-C584-498D-9312-FFE887BAEBA8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81AF3EC-8177-4ABA-A2D2-5CC9DD67B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5669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</p:sp>
      <p:sp>
        <p:nvSpPr>
          <p:cNvPr id="9" name="Title 1"/>
          <p:cNvSpPr txBox="1">
            <a:spLocks/>
          </p:cNvSpPr>
          <p:nvPr/>
        </p:nvSpPr>
        <p:spPr>
          <a:xfrm>
            <a:off x="3810000" y="467607"/>
            <a:ext cx="12725400" cy="109499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PSYCHOTHERAPY : GROUP CBT</a:t>
            </a:r>
            <a:endParaRPr lang="en-MY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3954" y="9054621"/>
            <a:ext cx="17575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79. Tan MK, Chia EC, Tam WW, et al. 2022;10(11).</a:t>
            </a:r>
            <a:r>
              <a:rPr lang="en-MY" sz="1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02B6E35-3C62-45C8-9D0B-97B2075FB8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8173222"/>
              </p:ext>
            </p:extLst>
          </p:nvPr>
        </p:nvGraphicFramePr>
        <p:xfrm>
          <a:off x="3505200" y="1571677"/>
          <a:ext cx="13030200" cy="621792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39230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071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33423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Meta-analysis of </a:t>
                      </a:r>
                    </a:p>
                    <a:p>
                      <a:pPr algn="ctr"/>
                      <a:r>
                        <a:rPr lang="en-US" sz="3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RCTs </a:t>
                      </a:r>
                      <a:r>
                        <a:rPr lang="en-MY" sz="36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79, level l</a:t>
                      </a:r>
                      <a:r>
                        <a:rPr lang="en-US" sz="36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Results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35576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3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3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Effectiveness of group CBT </a:t>
                      </a:r>
                      <a:r>
                        <a:rPr lang="en-MY" sz="3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vs</a:t>
                      </a:r>
                      <a:r>
                        <a:rPr lang="en-MY" sz="3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TAU/individualised therapy in reducing depressive and manic symptoms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MY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MY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MY" sz="3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</a:rPr>
                        <a:t>Group CBT was not effective in reducing depressive or manic symptoms.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0E5BE56A-43BA-43CF-BDF5-983E78C90938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D373EA-3FA1-40CB-8E85-E54236A77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1027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465690" y="3543271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</p:sp>
      <p:sp>
        <p:nvSpPr>
          <p:cNvPr id="12" name="TextBox 11"/>
          <p:cNvSpPr txBox="1"/>
          <p:nvPr/>
        </p:nvSpPr>
        <p:spPr>
          <a:xfrm>
            <a:off x="-125646" y="9397316"/>
            <a:ext cx="175754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80. Lam C, Chung MH. 2019;16:1-22. </a:t>
            </a:r>
          </a:p>
          <a:p>
            <a:pPr algn="r"/>
            <a:r>
              <a:rPr lang="en-MY" sz="1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r"/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02B6E35-3C62-45C8-9D0B-97B2075FB8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440485"/>
              </p:ext>
            </p:extLst>
          </p:nvPr>
        </p:nvGraphicFramePr>
        <p:xfrm>
          <a:off x="3810001" y="864688"/>
          <a:ext cx="13639800" cy="9217304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33732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99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665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18184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Meta-analysis of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RCTs </a:t>
                      </a:r>
                      <a:r>
                        <a:rPr lang="en-MY" sz="28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80, level l</a:t>
                      </a:r>
                      <a:r>
                        <a:rPr lang="en-US" sz="28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</a:p>
                  </a:txBody>
                  <a:tcPr>
                    <a:lnR>
                      <a:noFill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Results</a:t>
                      </a:r>
                    </a:p>
                  </a:txBody>
                  <a:tcPr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7">
                <a:tc rowSpan="2"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IPSRT as an adjunct treatment </a:t>
                      </a:r>
                      <a:r>
                        <a:rPr lang="en-MY" sz="28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vs</a:t>
                      </a:r>
                      <a:r>
                        <a:rPr lang="en-MY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control</a:t>
                      </a:r>
                      <a:r>
                        <a:rPr lang="en-MY" sz="2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on adults with BD</a:t>
                      </a:r>
                      <a:endParaRPr lang="en-MY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endParaRPr lang="en-MY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MY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MY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IPSRT was more effective in improving: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MY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</a:rPr>
                        <a:t>Depressive symptoms [Longitudinal Interval Follow-up Evaluation (LIFE)] (Hedge’s g= -0.23, 95% CI -0.62 to 0.16)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MY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MY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</a:rPr>
                        <a:t>Recovery rate of depression (MADRS) (Hedge’s g= -0.29, 95% CI -0.55 to -0.03)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MY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MY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</a:rPr>
                        <a:t>Stability of social rhythm [Social Rhythm Metrics (SRM)] (Hedge’s g= -0.69, 95% CI -1.33 to -0.04)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MY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MY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</a:rPr>
                        <a:t>Occupational, social and impaired functioning score (UCLA Social Attainment Scale, Social Adjustment Scale (SAS) and Longitudinal Interval Follow-Up Evaluation-Range of Impaired Functioning Tool (LIFE-RIFT) respectively] (Hedge’s g= -0.34, 95% CI -0.55 to -0.14)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MY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T w="9525" cap="flat" cmpd="sng" algn="ctr">
                      <a:noFill/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40808"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MY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MY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256EBFDE-3709-4AA1-B3BB-1E4DD021B5E1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B53ADE14-1CB7-482B-8B9E-FD29FFD9E012}"/>
              </a:ext>
            </a:extLst>
          </p:cNvPr>
          <p:cNvSpPr txBox="1">
            <a:spLocks/>
          </p:cNvSpPr>
          <p:nvPr/>
        </p:nvSpPr>
        <p:spPr>
          <a:xfrm>
            <a:off x="2743200" y="1467"/>
            <a:ext cx="15316200" cy="109499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PSYCHOTHERAPY: </a:t>
            </a:r>
            <a:r>
              <a:rPr lang="en-MY" sz="54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IPSRT</a:t>
            </a:r>
            <a:endParaRPr lang="en-MY" sz="5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1C8456-933F-4FBE-9C77-DB9C585F2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995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</p:sp>
      <p:sp>
        <p:nvSpPr>
          <p:cNvPr id="9" name="Title 1"/>
          <p:cNvSpPr txBox="1">
            <a:spLocks/>
          </p:cNvSpPr>
          <p:nvPr/>
        </p:nvSpPr>
        <p:spPr>
          <a:xfrm>
            <a:off x="4572000" y="1320164"/>
            <a:ext cx="10515600" cy="132556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MY" sz="5400" b="1" dirty="0">
                <a:latin typeface="Arial" panose="020B0604020202020204" pitchFamily="34" charset="0"/>
                <a:cs typeface="Arial" panose="020B0604020202020204" pitchFamily="34" charset="0"/>
              </a:rPr>
              <a:t>LEARNING OBJECTIVE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505200" y="2917192"/>
            <a:ext cx="13868400" cy="435133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To identify the effectiveness of psychosocial intervention and psychotherapy in the management of bipolar disorder.</a:t>
            </a:r>
            <a:endParaRPr lang="en-MY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ABF8AD-6F92-449B-8547-55567CD6B4E8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B9D3FA8-586C-42B4-B8AE-0D72F4639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465690" y="3543271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</p:sp>
      <p:sp>
        <p:nvSpPr>
          <p:cNvPr id="12" name="TextBox 11"/>
          <p:cNvSpPr txBox="1"/>
          <p:nvPr/>
        </p:nvSpPr>
        <p:spPr>
          <a:xfrm>
            <a:off x="712554" y="9845242"/>
            <a:ext cx="175754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81. 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Steardo L, Jr., Luciano M, Sampogna G, et al. 2020;19:15.</a:t>
            </a:r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MY" sz="1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02B6E35-3C62-45C8-9D0B-97B2075FB8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0819814"/>
              </p:ext>
            </p:extLst>
          </p:nvPr>
        </p:nvGraphicFramePr>
        <p:xfrm>
          <a:off x="3257801" y="1272019"/>
          <a:ext cx="14173200" cy="8715507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8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04802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RCT </a:t>
                      </a:r>
                      <a:r>
                        <a:rPr lang="en-MY" sz="40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81, level l</a:t>
                      </a:r>
                      <a:r>
                        <a:rPr lang="en-US" sz="40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</a:p>
                  </a:txBody>
                  <a:tcPr>
                    <a:lnR>
                      <a:noFill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Results</a:t>
                      </a:r>
                    </a:p>
                  </a:txBody>
                  <a:tcPr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38018">
                <a:tc rowSpan="2"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IPSRT as an adjunct treatment </a:t>
                      </a:r>
                      <a:r>
                        <a:rPr lang="en-MY" sz="28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vs</a:t>
                      </a:r>
                      <a:r>
                        <a:rPr lang="en-MY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control on adults with BD </a:t>
                      </a:r>
                    </a:p>
                  </a:txBody>
                  <a:tcPr>
                    <a:lnR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endParaRPr lang="en-MY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MY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r>
                        <a:rPr lang="en-MY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IPSRT reported a significant improvement in: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marL="21600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MY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</a:rPr>
                        <a:t>Anxiety symptoms [Hamilton Rating Scale for Anxiety (HAM-A)]</a:t>
                      </a:r>
                    </a:p>
                    <a:p>
                      <a:pPr marL="21600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MY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</a:endParaRPr>
                    </a:p>
                    <a:p>
                      <a:pPr marL="21600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MY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</a:rPr>
                        <a:t>Manic symptoms [Mania Rating Scale (MRS)]</a:t>
                      </a:r>
                    </a:p>
                    <a:p>
                      <a:pPr marL="21600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MY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</a:endParaRPr>
                    </a:p>
                    <a:p>
                      <a:pPr marL="21600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MY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</a:rPr>
                        <a:t>Depressive symptoms [Inventory of Depressive Symptomatology Self-Report (IDS-SR)]</a:t>
                      </a:r>
                    </a:p>
                    <a:p>
                      <a:pPr marL="21600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MY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</a:endParaRPr>
                    </a:p>
                    <a:p>
                      <a:pPr marL="21600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MY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</a:rPr>
                        <a:t>Global functioning [Global Assessment of Functioning (GAF)]</a:t>
                      </a:r>
                    </a:p>
                    <a:p>
                      <a:pPr marL="21600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MY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</a:endParaRPr>
                    </a:p>
                    <a:p>
                      <a:pPr marL="21600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MY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</a:rPr>
                        <a:t>Response to mood stabilisers [Retrospective Criteria of Long-term Treatment Response in Bipolar Disorder (ALDA Scale)]</a:t>
                      </a:r>
                    </a:p>
                    <a:p>
                      <a:pPr marL="21600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MY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</a:endParaRPr>
                    </a:p>
                    <a:p>
                      <a:pPr marL="21600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MY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</a:rPr>
                        <a:t>Psychological functioning [Affective Morbidity Index (AMI)]</a:t>
                      </a:r>
                    </a:p>
                  </a:txBody>
                  <a:tcPr>
                    <a:lnL>
                      <a:noFill/>
                    </a:lnL>
                    <a:lnT w="9525" cap="flat" cmpd="sng" algn="ctr">
                      <a:noFill/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32225"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MY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MY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26534B30-4D43-4D60-A629-EA5B3E487582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E9784318-FA8F-48FA-B7F0-6A862E8EBFA5}"/>
              </a:ext>
            </a:extLst>
          </p:cNvPr>
          <p:cNvSpPr txBox="1">
            <a:spLocks/>
          </p:cNvSpPr>
          <p:nvPr/>
        </p:nvSpPr>
        <p:spPr>
          <a:xfrm>
            <a:off x="3320253" y="161402"/>
            <a:ext cx="12725400" cy="109499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PSYCHOTHERAPY: IPSRT</a:t>
            </a:r>
            <a:endParaRPr lang="en-MY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AE7EEE-420E-4571-B442-29176CD64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3333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</p:sp>
      <p:sp>
        <p:nvSpPr>
          <p:cNvPr id="9" name="Title 1"/>
          <p:cNvSpPr txBox="1">
            <a:spLocks/>
          </p:cNvSpPr>
          <p:nvPr/>
        </p:nvSpPr>
        <p:spPr>
          <a:xfrm>
            <a:off x="3733800" y="800100"/>
            <a:ext cx="12725400" cy="109499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PSYCHOTHERAPY: MBCT</a:t>
            </a:r>
            <a:endParaRPr lang="en-MY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3954" y="9054621"/>
            <a:ext cx="17575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82. </a:t>
            </a:r>
            <a:r>
              <a:rPr lang="en-MY" sz="1400" dirty="0" err="1">
                <a:latin typeface="Arial" panose="020B0604020202020204" pitchFamily="34" charset="0"/>
                <a:cs typeface="Arial" panose="020B0604020202020204" pitchFamily="34" charset="0"/>
              </a:rPr>
              <a:t>Xuan</a:t>
            </a:r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 R, Li X, </a:t>
            </a:r>
            <a:r>
              <a:rPr lang="en-MY" sz="1400" dirty="0" err="1">
                <a:latin typeface="Arial" panose="020B0604020202020204" pitchFamily="34" charset="0"/>
                <a:cs typeface="Arial" panose="020B0604020202020204" pitchFamily="34" charset="0"/>
              </a:rPr>
              <a:t>Qiao</a:t>
            </a:r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 Y, et al. 2020;290:113116.</a:t>
            </a:r>
            <a:r>
              <a:rPr lang="en-MY" sz="1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02B6E35-3C62-45C8-9D0B-97B2075FB8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4809463"/>
              </p:ext>
            </p:extLst>
          </p:nvPr>
        </p:nvGraphicFramePr>
        <p:xfrm>
          <a:off x="3505200" y="2171701"/>
          <a:ext cx="14173200" cy="502920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487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9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27464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Meta-analysis of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RCTs </a:t>
                      </a:r>
                      <a:r>
                        <a:rPr lang="en-US" sz="40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MY" sz="40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82, level l</a:t>
                      </a:r>
                      <a:r>
                        <a:rPr lang="en-US" sz="40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Results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1736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MY" sz="4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4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MBCT </a:t>
                      </a:r>
                      <a:r>
                        <a:rPr lang="en-MY" sz="4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vs</a:t>
                      </a:r>
                      <a:r>
                        <a:rPr lang="en-MY" sz="4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TAU/waitlist on adults with BD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MY" sz="4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MY" sz="4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MY" sz="4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</a:rPr>
                        <a:t>NS difference in improvement of depressive and anxiety symptoms.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F906A4B3-7A8B-4A8C-8661-CDEEEB8EB955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214D24E-76CF-4A96-B6C0-725E2684D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6364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</p:sp>
      <p:sp>
        <p:nvSpPr>
          <p:cNvPr id="9" name="Title 1"/>
          <p:cNvSpPr txBox="1">
            <a:spLocks/>
          </p:cNvSpPr>
          <p:nvPr/>
        </p:nvSpPr>
        <p:spPr>
          <a:xfrm>
            <a:off x="3758538" y="635840"/>
            <a:ext cx="12725400" cy="109499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PSYCHOTHERAPY : GROUP ACT</a:t>
            </a:r>
            <a:endParaRPr lang="en-MY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9066" y="9524184"/>
            <a:ext cx="17575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83. </a:t>
            </a:r>
            <a:r>
              <a:rPr lang="da-DK" sz="1400" dirty="0">
                <a:latin typeface="Arial" panose="020B0604020202020204" pitchFamily="34" charset="0"/>
                <a:cs typeface="Arial" panose="020B0604020202020204" pitchFamily="34" charset="0"/>
              </a:rPr>
              <a:t>Pankowski S, Adler M, Andersson G, et al. 2017;46(2):114-28.</a:t>
            </a:r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02B6E35-3C62-45C8-9D0B-97B2075FB8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646560"/>
              </p:ext>
            </p:extLst>
          </p:nvPr>
        </p:nvGraphicFramePr>
        <p:xfrm>
          <a:off x="3505200" y="1730838"/>
          <a:ext cx="14173200" cy="658368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3886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87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599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single-group clinical trial</a:t>
                      </a:r>
                      <a:r>
                        <a:rPr lang="en-MY" sz="36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83, level ll-3</a:t>
                      </a:r>
                      <a:r>
                        <a:rPr lang="en-US" sz="36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3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Results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53413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3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3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Adults with BD receiving group ACT as an adjunct treatment </a:t>
                      </a:r>
                      <a:r>
                        <a:rPr lang="en-MY" sz="3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vs</a:t>
                      </a:r>
                      <a:r>
                        <a:rPr lang="en-MY" sz="3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baseline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MY" sz="3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</a:rPr>
                        <a:t>Significant change in the following outcomes;</a:t>
                      </a:r>
                    </a:p>
                    <a:p>
                      <a:pPr marL="457200" lvl="0" indent="-457200">
                        <a:buFont typeface="Arial" panose="020B0604020202020204" pitchFamily="34" charset="0"/>
                        <a:buChar char="•"/>
                      </a:pPr>
                      <a:r>
                        <a:rPr lang="en-MY" sz="3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Decrease in anxiety symptoms [Beck Anxiety Inventory (BAI)]</a:t>
                      </a:r>
                    </a:p>
                    <a:p>
                      <a:pPr marL="457200" lvl="0" indent="-457200" fontAlgn="base">
                        <a:buFont typeface="Arial" panose="020B0604020202020204" pitchFamily="34" charset="0"/>
                        <a:buChar char="•"/>
                      </a:pPr>
                      <a:r>
                        <a:rPr lang="en-MY" sz="3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Decrease in depressive symptoms [Beck Depression Inventory (BDI-II)]</a:t>
                      </a:r>
                    </a:p>
                    <a:p>
                      <a:pPr marL="457200" lvl="0" indent="-457200" fontAlgn="base">
                        <a:buFont typeface="Arial" panose="020B0604020202020204" pitchFamily="34" charset="0"/>
                        <a:buChar char="•"/>
                      </a:pPr>
                      <a:r>
                        <a:rPr lang="en-MY" sz="3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Increase in quality of life [The Quality of Life Inventory (QOLI)]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n-MY" sz="3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Increase in psychological flexibility [The Acceptance and Action Questionnaire (AAQ-2)]</a:t>
                      </a:r>
                      <a:endParaRPr kumimoji="0" lang="en-MY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1456B7BB-60A7-4258-ABF3-5E2A6A0E229B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DB598B3-DCCE-495E-AFE7-8B455A0D5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9191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717685" y="1801223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</p:sp>
      <p:sp>
        <p:nvSpPr>
          <p:cNvPr id="9" name="Title 1"/>
          <p:cNvSpPr txBox="1">
            <a:spLocks/>
          </p:cNvSpPr>
          <p:nvPr/>
        </p:nvSpPr>
        <p:spPr>
          <a:xfrm>
            <a:off x="2819400" y="1090411"/>
            <a:ext cx="15697200" cy="129845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4687"/>
              </a:lnSpc>
            </a:pPr>
            <a:r>
              <a:rPr lang="en-US" sz="4800" b="1" spc="-157" dirty="0">
                <a:latin typeface="Arial" panose="020B0604020202020204" pitchFamily="34" charset="0"/>
                <a:ea typeface="Poppins Bold"/>
                <a:cs typeface="Arial" panose="020B0604020202020204" pitchFamily="34" charset="0"/>
                <a:sym typeface="Poppins Bold"/>
              </a:rPr>
              <a:t>PSYCHOSOCIAL INTERVENTION &amp; PSYCHOTHERAPY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67818" y="9158139"/>
            <a:ext cx="1741058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84. Murray G.2018;20(1):25-33.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581400" y="2546744"/>
            <a:ext cx="14325600" cy="182675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MY" sz="3600" baseline="30000" dirty="0"/>
          </a:p>
        </p:txBody>
      </p:sp>
      <p:sp>
        <p:nvSpPr>
          <p:cNvPr id="2" name="TextBox 1"/>
          <p:cNvSpPr txBox="1"/>
          <p:nvPr/>
        </p:nvSpPr>
        <p:spPr>
          <a:xfrm>
            <a:off x="3434166" y="3114530"/>
            <a:ext cx="13977851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MY" sz="4000" dirty="0">
                <a:latin typeface="Arial" panose="020B0604020202020204" pitchFamily="34" charset="0"/>
                <a:cs typeface="Arial" panose="020B0604020202020204" pitchFamily="34" charset="0"/>
              </a:rPr>
              <a:t>In a narrative review on the management of BD based on well-established guidelines, adjunctive psychosocial interventions and psychotherapies that had been recommended in acute depression and maintenance were CBT, IPSRT, FFT ± psychoeducation.</a:t>
            </a:r>
            <a:r>
              <a:rPr lang="en-MY" sz="4000" baseline="30000" dirty="0">
                <a:latin typeface="Arial" panose="020B0604020202020204" pitchFamily="34" charset="0"/>
                <a:cs typeface="Arial" panose="020B0604020202020204" pitchFamily="34" charset="0"/>
              </a:rPr>
              <a:t>84, level</a:t>
            </a:r>
            <a:r>
              <a:rPr lang="en-MY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4000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lll</a:t>
            </a:r>
            <a:r>
              <a:rPr lang="en-MY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MY" sz="40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0DCB17A-86E1-4B62-AE8C-A426EB29429B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8E71424-79AE-4BC9-8809-F202BAED3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2659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5419806"/>
              </p:ext>
            </p:extLst>
          </p:nvPr>
        </p:nvGraphicFramePr>
        <p:xfrm>
          <a:off x="3886200" y="2857500"/>
          <a:ext cx="13182600" cy="2573854"/>
        </p:xfrm>
        <a:graphic>
          <a:graphicData uri="http://schemas.openxmlformats.org/drawingml/2006/table">
            <a:tbl>
              <a:tblPr firstRow="1" firstCol="1" bandRow="1"/>
              <a:tblGrid>
                <a:gridCol w="131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385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MY" sz="4000" b="1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Recommendation 7</a:t>
                      </a:r>
                      <a:endParaRPr lang="en-MY" sz="4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MY" sz="4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Psychosocial interventions and psychotherapies should be offered as an adjunctive treatment for bipolar disorder. </a:t>
                      </a:r>
                      <a:endParaRPr lang="en-MY" sz="4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A7655F41-5869-4F5D-A448-3979444F4EC1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AAAF0DA-0416-406F-875C-5C30AC412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6387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</p:sp>
      <p:sp>
        <p:nvSpPr>
          <p:cNvPr id="9" name="Title 1"/>
          <p:cNvSpPr txBox="1">
            <a:spLocks/>
          </p:cNvSpPr>
          <p:nvPr/>
        </p:nvSpPr>
        <p:spPr>
          <a:xfrm>
            <a:off x="3255672" y="579293"/>
            <a:ext cx="14173200" cy="148795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TAKE HOME MESSAGE</a:t>
            </a:r>
            <a:endParaRPr lang="en-MY" sz="5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080576354"/>
              </p:ext>
            </p:extLst>
          </p:nvPr>
        </p:nvGraphicFramePr>
        <p:xfrm>
          <a:off x="5067300" y="4305300"/>
          <a:ext cx="11049000" cy="49729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3933906" y="1790700"/>
            <a:ext cx="13716000" cy="24960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MY" sz="3600" dirty="0" err="1">
                <a:latin typeface="Arial" panose="020B0604020202020204" pitchFamily="34" charset="0"/>
                <a:cs typeface="Arial" panose="020B0604020202020204" pitchFamily="34" charset="0"/>
              </a:rPr>
              <a:t>Psychoeducation</a:t>
            </a:r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 is recommended in all phases of BD especially in the maintenance phase to patients and caregivers.</a:t>
            </a:r>
          </a:p>
          <a:p>
            <a:r>
              <a:rPr lang="en-MY" sz="3600" dirty="0">
                <a:latin typeface="Arial" panose="020B0604020202020204" pitchFamily="34" charset="0"/>
                <a:cs typeface="Arial" panose="020B0604020202020204" pitchFamily="34" charset="0"/>
              </a:rPr>
              <a:t>Psychosocial interventions and psychotherapies should be offered as an adjunctive treatment based on;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FA65BC8-C7A6-4E9C-81B3-9CD384613704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5E4A93B-BF79-4305-B00A-7D9D56EE8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3123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3434405" y="-2424537"/>
            <a:ext cx="22827322" cy="3667449"/>
            <a:chOff x="0" y="0"/>
            <a:chExt cx="5660971" cy="90949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660972" cy="909494"/>
            </a:xfrm>
            <a:custGeom>
              <a:avLst/>
              <a:gdLst/>
              <a:ahLst/>
              <a:cxnLst/>
              <a:rect l="l" t="t" r="r" b="b"/>
              <a:pathLst>
                <a:path w="5660972" h="909494">
                  <a:moveTo>
                    <a:pt x="5422847" y="0"/>
                  </a:moveTo>
                  <a:lnTo>
                    <a:pt x="5660972" y="238125"/>
                  </a:lnTo>
                  <a:lnTo>
                    <a:pt x="5660972" y="671369"/>
                  </a:lnTo>
                  <a:lnTo>
                    <a:pt x="5422847" y="909494"/>
                  </a:lnTo>
                  <a:lnTo>
                    <a:pt x="238125" y="909494"/>
                  </a:lnTo>
                  <a:lnTo>
                    <a:pt x="0" y="671369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542284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4" name="TextBox 4"/>
            <p:cNvSpPr txBox="1"/>
            <p:nvPr/>
          </p:nvSpPr>
          <p:spPr>
            <a:xfrm>
              <a:off x="63500" y="6350"/>
              <a:ext cx="5533971" cy="83964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 rot="4876606">
            <a:off x="-2631017" y="7726570"/>
            <a:ext cx="4714159" cy="4819308"/>
          </a:xfrm>
          <a:custGeom>
            <a:avLst/>
            <a:gdLst/>
            <a:ahLst/>
            <a:cxnLst/>
            <a:rect l="l" t="t" r="r" b="b"/>
            <a:pathLst>
              <a:path w="4714159" h="4819308">
                <a:moveTo>
                  <a:pt x="0" y="0"/>
                </a:moveTo>
                <a:lnTo>
                  <a:pt x="4714159" y="0"/>
                </a:lnTo>
                <a:lnTo>
                  <a:pt x="4714159" y="4819308"/>
                </a:lnTo>
                <a:lnTo>
                  <a:pt x="0" y="481930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1857221" y="1719908"/>
            <a:ext cx="4955368" cy="7132071"/>
          </a:xfrm>
          <a:custGeom>
            <a:avLst/>
            <a:gdLst/>
            <a:ahLst/>
            <a:cxnLst/>
            <a:rect l="l" t="t" r="r" b="b"/>
            <a:pathLst>
              <a:path w="4955368" h="7132071">
                <a:moveTo>
                  <a:pt x="0" y="0"/>
                </a:moveTo>
                <a:lnTo>
                  <a:pt x="4955368" y="0"/>
                </a:lnTo>
                <a:lnTo>
                  <a:pt x="4955368" y="7132071"/>
                </a:lnTo>
                <a:lnTo>
                  <a:pt x="0" y="713207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</p:sp>
      <p:grpSp>
        <p:nvGrpSpPr>
          <p:cNvPr id="7" name="Group 7"/>
          <p:cNvGrpSpPr/>
          <p:nvPr/>
        </p:nvGrpSpPr>
        <p:grpSpPr>
          <a:xfrm>
            <a:off x="-955072" y="9490984"/>
            <a:ext cx="20770739" cy="2231372"/>
            <a:chOff x="0" y="0"/>
            <a:chExt cx="9609927" cy="1032381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9609927" cy="1032381"/>
            </a:xfrm>
            <a:custGeom>
              <a:avLst/>
              <a:gdLst/>
              <a:ahLst/>
              <a:cxnLst/>
              <a:rect l="l" t="t" r="r" b="b"/>
              <a:pathLst>
                <a:path w="9609927" h="1032381">
                  <a:moveTo>
                    <a:pt x="9371802" y="0"/>
                  </a:moveTo>
                  <a:lnTo>
                    <a:pt x="9609927" y="238125"/>
                  </a:lnTo>
                  <a:lnTo>
                    <a:pt x="9609927" y="794256"/>
                  </a:lnTo>
                  <a:lnTo>
                    <a:pt x="9371802" y="1032381"/>
                  </a:lnTo>
                  <a:lnTo>
                    <a:pt x="238125" y="1032381"/>
                  </a:lnTo>
                  <a:lnTo>
                    <a:pt x="0" y="794256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9371802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9" name="TextBox 9"/>
            <p:cNvSpPr txBox="1"/>
            <p:nvPr/>
          </p:nvSpPr>
          <p:spPr>
            <a:xfrm>
              <a:off x="63500" y="6350"/>
              <a:ext cx="9482927" cy="96253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383991" y="4383759"/>
            <a:ext cx="11039987" cy="6710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87"/>
              </a:lnSpc>
            </a:pPr>
            <a:r>
              <a:rPr lang="en-US" sz="4934" b="1" spc="-157">
                <a:solidFill>
                  <a:srgbClr val="462DD4"/>
                </a:solidFill>
                <a:latin typeface="Poppins Bold"/>
                <a:ea typeface="Poppins Bold"/>
                <a:cs typeface="Poppins Bold"/>
                <a:sym typeface="Poppins Bold"/>
              </a:rPr>
              <a:t>THANK YOU</a:t>
            </a:r>
          </a:p>
        </p:txBody>
      </p:sp>
      <p:sp>
        <p:nvSpPr>
          <p:cNvPr id="11" name="Freeform 11"/>
          <p:cNvSpPr/>
          <p:nvPr/>
        </p:nvSpPr>
        <p:spPr>
          <a:xfrm>
            <a:off x="1028700" y="-386950"/>
            <a:ext cx="10062506" cy="10136224"/>
          </a:xfrm>
          <a:custGeom>
            <a:avLst/>
            <a:gdLst/>
            <a:ahLst/>
            <a:cxnLst/>
            <a:rect l="l" t="t" r="r" b="b"/>
            <a:pathLst>
              <a:path w="10062506" h="10136224">
                <a:moveTo>
                  <a:pt x="0" y="0"/>
                </a:moveTo>
                <a:lnTo>
                  <a:pt x="10062506" y="0"/>
                </a:lnTo>
                <a:lnTo>
                  <a:pt x="10062506" y="10136224"/>
                </a:lnTo>
                <a:lnTo>
                  <a:pt x="0" y="1013622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18000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65B2440A-71E8-47A3-B0AF-6EE37E579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</p:sp>
      <p:sp>
        <p:nvSpPr>
          <p:cNvPr id="9" name="Title 1"/>
          <p:cNvSpPr txBox="1">
            <a:spLocks/>
          </p:cNvSpPr>
          <p:nvPr/>
        </p:nvSpPr>
        <p:spPr>
          <a:xfrm>
            <a:off x="3744686" y="872602"/>
            <a:ext cx="12725400" cy="109499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PSYCHOSOCIAL INTERVENTION</a:t>
            </a:r>
            <a:endParaRPr lang="en-MY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733800" y="2973165"/>
            <a:ext cx="13639800" cy="32004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MY" sz="4400" dirty="0">
                <a:latin typeface="Arial" panose="020B0604020202020204" pitchFamily="34" charset="0"/>
                <a:cs typeface="Arial" panose="020B0604020202020204" pitchFamily="34" charset="0"/>
              </a:rPr>
              <a:t>A combination of pharmacotherapy and psychosocial intervention has been recommended in the management of BD.</a:t>
            </a:r>
            <a:r>
              <a:rPr lang="en-MY" sz="4400" baseline="30000" dirty="0">
                <a:latin typeface="Arial" panose="020B0604020202020204" pitchFamily="34" charset="0"/>
                <a:cs typeface="Arial" panose="020B0604020202020204" pitchFamily="34" charset="0"/>
              </a:rPr>
              <a:t>39</a:t>
            </a:r>
            <a:r>
              <a:rPr lang="en-MY" sz="4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683905" y="8832564"/>
            <a:ext cx="112081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39. </a:t>
            </a:r>
            <a:r>
              <a:rPr lang="en-MY" sz="1400" dirty="0" err="1">
                <a:latin typeface="Arial" panose="020B0604020202020204" pitchFamily="34" charset="0"/>
                <a:cs typeface="Arial" panose="020B0604020202020204" pitchFamily="34" charset="0"/>
              </a:rPr>
              <a:t>Malhi</a:t>
            </a:r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 GS, Bell E, Bassett D, et al. 2021;55(1):7-117. </a:t>
            </a:r>
          </a:p>
          <a:p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E20CF1-58F8-45DD-A719-C6B2E2AE65DF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5464D8-7052-4DB8-B204-A2C8EF7B4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994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</p:sp>
      <p:sp>
        <p:nvSpPr>
          <p:cNvPr id="9" name="Title 1"/>
          <p:cNvSpPr txBox="1">
            <a:spLocks/>
          </p:cNvSpPr>
          <p:nvPr/>
        </p:nvSpPr>
        <p:spPr>
          <a:xfrm>
            <a:off x="5029200" y="606177"/>
            <a:ext cx="10515600" cy="68507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PSYCHOEDUCATION</a:t>
            </a:r>
            <a:endParaRPr lang="en-MY" sz="5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7593" y="9136787"/>
            <a:ext cx="176513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72. </a:t>
            </a:r>
            <a:r>
              <a:rPr lang="en-MY" sz="1400" dirty="0" err="1">
                <a:latin typeface="Arial" panose="020B0604020202020204" pitchFamily="34" charset="0"/>
                <a:cs typeface="Arial" panose="020B0604020202020204" pitchFamily="34" charset="0"/>
              </a:rPr>
              <a:t>Yilmaz</a:t>
            </a:r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 S, </a:t>
            </a:r>
            <a:r>
              <a:rPr lang="en-MY" sz="1400" dirty="0" err="1">
                <a:latin typeface="Arial" panose="020B0604020202020204" pitchFamily="34" charset="0"/>
                <a:cs typeface="Arial" panose="020B0604020202020204" pitchFamily="34" charset="0"/>
              </a:rPr>
              <a:t>Huguet</a:t>
            </a:r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 A, </a:t>
            </a:r>
            <a:r>
              <a:rPr lang="en-MY" sz="1400" dirty="0" err="1">
                <a:latin typeface="Arial" panose="020B0604020202020204" pitchFamily="34" charset="0"/>
                <a:cs typeface="Arial" panose="020B0604020202020204" pitchFamily="34" charset="0"/>
              </a:rPr>
              <a:t>Kisely</a:t>
            </a:r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 S, et al. 2022;301:193-204 </a:t>
            </a:r>
          </a:p>
          <a:p>
            <a:pPr algn="r"/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D02B6E35-3C62-45C8-9D0B-97B2075FB8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3949765"/>
              </p:ext>
            </p:extLst>
          </p:nvPr>
        </p:nvGraphicFramePr>
        <p:xfrm>
          <a:off x="3117613" y="1918204"/>
          <a:ext cx="14713187" cy="810768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48785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571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774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41906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Meta-analysis of 11 RCTs </a:t>
                      </a:r>
                      <a:r>
                        <a:rPr lang="en-MY" sz="40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72, level l </a:t>
                      </a:r>
                      <a:r>
                        <a:rPr lang="en-US" sz="40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Results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21790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Psychoeducation</a:t>
                      </a:r>
                      <a:r>
                        <a:rPr lang="en-US" sz="4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modules 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vs. </a:t>
                      </a:r>
                      <a:r>
                        <a:rPr lang="en-MY" sz="4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TAU/psychological placebo in reducing bipolar depression in adults</a:t>
                      </a:r>
                      <a:endParaRPr lang="en-US" sz="4000" baseline="30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4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US" sz="4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NS difference</a:t>
                      </a:r>
                      <a:endParaRPr lang="en-US" sz="4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MY" sz="4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MY" sz="4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MY" sz="4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Between</a:t>
                      </a:r>
                      <a:r>
                        <a:rPr lang="en-MY" sz="4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the </a:t>
                      </a:r>
                      <a:r>
                        <a:rPr lang="en-MY" sz="4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intervention and comparators at</a:t>
                      </a:r>
                      <a:r>
                        <a:rPr lang="en-MY" sz="4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;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MY" sz="4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</a:t>
                      </a:r>
                      <a:r>
                        <a:rPr lang="en-MY" sz="4000" dirty="0"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 </a:t>
                      </a:r>
                      <a:r>
                        <a:rPr lang="en-MY" sz="4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post-treatment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MY" sz="4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</a:t>
                      </a:r>
                      <a:r>
                        <a:rPr lang="en-MY" sz="4000" dirty="0"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 </a:t>
                      </a:r>
                      <a:r>
                        <a:rPr lang="en-MY" sz="4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3 - 12 months follow-up.</a:t>
                      </a:r>
                      <a:endParaRPr lang="en-US" sz="4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4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80470CC3-6FD7-46AE-8180-8ABDD2C3C8A0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1E5EB7-D334-4057-B358-CF92FF24C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274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484970" y="3541735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</p:sp>
      <p:sp>
        <p:nvSpPr>
          <p:cNvPr id="9" name="Title 1"/>
          <p:cNvSpPr txBox="1">
            <a:spLocks/>
          </p:cNvSpPr>
          <p:nvPr/>
        </p:nvSpPr>
        <p:spPr>
          <a:xfrm>
            <a:off x="4343400" y="1058082"/>
            <a:ext cx="10515600" cy="111088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PSYCHOEDUCATION</a:t>
            </a:r>
            <a:endParaRPr lang="en-MY" sz="5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556000" y="2561623"/>
            <a:ext cx="14122400" cy="24443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MY" sz="4400" dirty="0">
                <a:latin typeface="Arial" panose="020B0604020202020204" pitchFamily="34" charset="0"/>
              </a:rPr>
              <a:t>Established guidelines recommend psychoeducation in all phases of BD especially in the maintenance phase to patients and caregivers if appropriate.</a:t>
            </a:r>
            <a:r>
              <a:rPr lang="en-MY" sz="4400" baseline="30000" dirty="0">
                <a:latin typeface="Arial" panose="020B0604020202020204" pitchFamily="34" charset="0"/>
              </a:rPr>
              <a:t>39, 40, 73</a:t>
            </a:r>
            <a:endParaRPr lang="en-MY" sz="4400" baseline="30000" dirty="0"/>
          </a:p>
        </p:txBody>
      </p:sp>
      <p:sp>
        <p:nvSpPr>
          <p:cNvPr id="14" name="Rectangle 13"/>
          <p:cNvSpPr/>
          <p:nvPr/>
        </p:nvSpPr>
        <p:spPr>
          <a:xfrm>
            <a:off x="8458200" y="7600484"/>
            <a:ext cx="86106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39. </a:t>
            </a:r>
            <a:r>
              <a:rPr lang="en-MY" sz="1400" dirty="0" err="1">
                <a:latin typeface="Arial" panose="020B0604020202020204" pitchFamily="34" charset="0"/>
                <a:cs typeface="Arial" panose="020B0604020202020204" pitchFamily="34" charset="0"/>
              </a:rPr>
              <a:t>Malhi</a:t>
            </a:r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 GS, Bell E, Bassett D, et al. 2021;55(1):7-117</a:t>
            </a:r>
          </a:p>
          <a:p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40. </a:t>
            </a:r>
            <a:r>
              <a:rPr lang="en-MY" sz="1400" dirty="0" err="1">
                <a:latin typeface="Arial" panose="020B0604020202020204" pitchFamily="34" charset="0"/>
                <a:cs typeface="Arial" panose="020B0604020202020204" pitchFamily="34" charset="0"/>
              </a:rPr>
              <a:t>Yatham</a:t>
            </a:r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 LN, Kennedy SH, Parikh SV, et al. 2018;20(2):97-170</a:t>
            </a:r>
          </a:p>
          <a:p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73. National Collaborating Centre for Mental Health (UK). Bipolar Disorder: The NICE Guideline on the </a:t>
            </a:r>
          </a:p>
          <a:p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      Assessment and Management of Bipolar Disorder in Adults, Children and Young People in Primary and </a:t>
            </a:r>
          </a:p>
          <a:p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      Secondary Care. 2014 </a:t>
            </a:r>
          </a:p>
        </p:txBody>
      </p:sp>
      <p:grpSp>
        <p:nvGrpSpPr>
          <p:cNvPr id="15" name="Group 4">
            <a:extLst>
              <a:ext uri="{FF2B5EF4-FFF2-40B4-BE49-F238E27FC236}">
                <a16:creationId xmlns:a16="http://schemas.microsoft.com/office/drawing/2014/main" id="{CC4E13BB-D1D8-4950-A5AF-04779F590F7D}"/>
              </a:ext>
            </a:extLst>
          </p:cNvPr>
          <p:cNvGrpSpPr/>
          <p:nvPr/>
        </p:nvGrpSpPr>
        <p:grpSpPr>
          <a:xfrm>
            <a:off x="-986776" y="9826102"/>
            <a:ext cx="12831319" cy="1832372"/>
            <a:chOff x="0" y="0"/>
            <a:chExt cx="3379442" cy="482600"/>
          </a:xfrm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91C473A1-72E3-429E-8892-7EE755E9A9DC}"/>
                </a:ext>
              </a:extLst>
            </p:cNvPr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17" name="TextBox 6">
              <a:extLst>
                <a:ext uri="{FF2B5EF4-FFF2-40B4-BE49-F238E27FC236}">
                  <a16:creationId xmlns:a16="http://schemas.microsoft.com/office/drawing/2014/main" id="{D2D8BF35-5A54-4DBC-93EC-E35B965B28DC}"/>
                </a:ext>
              </a:extLst>
            </p:cNvPr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grpSp>
        <p:nvGrpSpPr>
          <p:cNvPr id="18" name="Group 4">
            <a:extLst>
              <a:ext uri="{FF2B5EF4-FFF2-40B4-BE49-F238E27FC236}">
                <a16:creationId xmlns:a16="http://schemas.microsoft.com/office/drawing/2014/main" id="{CE2AF064-BE3C-49CB-8E00-3774F39C3DE7}"/>
              </a:ext>
            </a:extLst>
          </p:cNvPr>
          <p:cNvGrpSpPr/>
          <p:nvPr/>
        </p:nvGrpSpPr>
        <p:grpSpPr>
          <a:xfrm>
            <a:off x="-834376" y="9978502"/>
            <a:ext cx="12831319" cy="1832372"/>
            <a:chOff x="0" y="0"/>
            <a:chExt cx="3379442" cy="482600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DA789B5F-1CB0-49CC-81CA-E34D1B9D24E0}"/>
                </a:ext>
              </a:extLst>
            </p:cNvPr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20" name="TextBox 6">
              <a:extLst>
                <a:ext uri="{FF2B5EF4-FFF2-40B4-BE49-F238E27FC236}">
                  <a16:creationId xmlns:a16="http://schemas.microsoft.com/office/drawing/2014/main" id="{C9DA9DAC-9879-43B1-B89E-29ECDE46F88D}"/>
                </a:ext>
              </a:extLst>
            </p:cNvPr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A6894421-0675-40FB-9ED3-F3F2FE5584F1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E045FC-D57E-41BF-88A7-0B5D60020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957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</p:sp>
      <p:sp>
        <p:nvSpPr>
          <p:cNvPr id="9" name="Title 1"/>
          <p:cNvSpPr txBox="1">
            <a:spLocks/>
          </p:cNvSpPr>
          <p:nvPr/>
        </p:nvSpPr>
        <p:spPr>
          <a:xfrm>
            <a:off x="2630904" y="678405"/>
            <a:ext cx="15849600" cy="148795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PSYCHOEDUCATION : MAJOR COMPONENTS</a:t>
            </a:r>
            <a:endParaRPr lang="en-MY" sz="5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122238061"/>
              </p:ext>
            </p:extLst>
          </p:nvPr>
        </p:nvGraphicFramePr>
        <p:xfrm>
          <a:off x="4495800" y="2019300"/>
          <a:ext cx="12573000" cy="64936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pSp>
        <p:nvGrpSpPr>
          <p:cNvPr id="11" name="Group 4">
            <a:extLst>
              <a:ext uri="{FF2B5EF4-FFF2-40B4-BE49-F238E27FC236}">
                <a16:creationId xmlns:a16="http://schemas.microsoft.com/office/drawing/2014/main" id="{5B46FA0E-D7B8-4E25-BA0C-A0ED5F467F65}"/>
              </a:ext>
            </a:extLst>
          </p:cNvPr>
          <p:cNvGrpSpPr/>
          <p:nvPr/>
        </p:nvGrpSpPr>
        <p:grpSpPr>
          <a:xfrm>
            <a:off x="-986776" y="9826102"/>
            <a:ext cx="12831319" cy="1832372"/>
            <a:chOff x="0" y="0"/>
            <a:chExt cx="3379442" cy="482600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DE56CC83-29F7-4D73-A9CF-E0937B450826}"/>
                </a:ext>
              </a:extLst>
            </p:cNvPr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13" name="TextBox 6">
              <a:extLst>
                <a:ext uri="{FF2B5EF4-FFF2-40B4-BE49-F238E27FC236}">
                  <a16:creationId xmlns:a16="http://schemas.microsoft.com/office/drawing/2014/main" id="{B5020821-4274-42F0-B04E-4D53CDA466E7}"/>
                </a:ext>
              </a:extLst>
            </p:cNvPr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BE0FB0B7-BE19-435C-8A94-E3BE9B5EA74D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C15AFD-471C-455D-89F0-07CD9017A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538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32787" y="1336014"/>
            <a:ext cx="12037464" cy="744176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237279" y="294148"/>
            <a:ext cx="1525651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MY" sz="4400" b="1" dirty="0">
                <a:latin typeface="Arial" panose="020B0604020202020204" pitchFamily="34" charset="0"/>
              </a:rPr>
              <a:t>Appendix 6 </a:t>
            </a:r>
            <a:r>
              <a:rPr lang="en-MY" sz="4400" dirty="0">
                <a:latin typeface="Arial" panose="020B0604020202020204" pitchFamily="34" charset="0"/>
              </a:rPr>
              <a:t>on </a:t>
            </a:r>
            <a:r>
              <a:rPr lang="en-MY" sz="4400" b="1" dirty="0">
                <a:latin typeface="Arial" panose="020B0604020202020204" pitchFamily="34" charset="0"/>
              </a:rPr>
              <a:t>Psychoeducation for Bipolar Disorder</a:t>
            </a:r>
            <a:r>
              <a:rPr lang="en-MY" sz="4400" dirty="0">
                <a:latin typeface="Arial" panose="020B0604020202020204" pitchFamily="34" charset="0"/>
              </a:rPr>
              <a:t>. </a:t>
            </a:r>
            <a:endParaRPr lang="en-MY" sz="4400" dirty="0"/>
          </a:p>
        </p:txBody>
      </p:sp>
      <p:sp>
        <p:nvSpPr>
          <p:cNvPr id="10" name="Rectangle 9"/>
          <p:cNvSpPr/>
          <p:nvPr/>
        </p:nvSpPr>
        <p:spPr>
          <a:xfrm>
            <a:off x="838200" y="8953989"/>
            <a:ext cx="171055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MY" sz="1400" b="1" dirty="0">
                <a:latin typeface="Arial" panose="020B0604020202020204" pitchFamily="34" charset="0"/>
                <a:cs typeface="Arial" panose="020B0604020202020204" pitchFamily="34" charset="0"/>
              </a:rPr>
              <a:t>Source: </a:t>
            </a:r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Colom F, Vieta E, Martínez-</a:t>
            </a:r>
            <a:r>
              <a:rPr lang="en-MY" sz="1400" dirty="0" err="1">
                <a:latin typeface="Arial" panose="020B0604020202020204" pitchFamily="34" charset="0"/>
                <a:cs typeface="Arial" panose="020B0604020202020204" pitchFamily="34" charset="0"/>
              </a:rPr>
              <a:t>Arán</a:t>
            </a:r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 A, et al. 2003;60(4):402–407.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D58A4D5-4AFD-42B6-B649-07694226EA77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8F179DE-9980-4757-AACA-6081F99B9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8922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719688" y="1315063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</p:sp>
      <p:sp>
        <p:nvSpPr>
          <p:cNvPr id="9" name="Title 1"/>
          <p:cNvSpPr txBox="1">
            <a:spLocks/>
          </p:cNvSpPr>
          <p:nvPr/>
        </p:nvSpPr>
        <p:spPr>
          <a:xfrm>
            <a:off x="3429000" y="187447"/>
            <a:ext cx="14097000" cy="170847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MY" sz="5400" b="1" dirty="0">
                <a:latin typeface="Arial" panose="020B0604020202020204" pitchFamily="34" charset="0"/>
              </a:rPr>
              <a:t>SMARTPHONE-BASED INTERVENTIONS</a:t>
            </a:r>
            <a:endParaRPr lang="en-MY" sz="5400" b="1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D02B6E35-3C62-45C8-9D0B-97B2075FB8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3309616"/>
              </p:ext>
            </p:extLst>
          </p:nvPr>
        </p:nvGraphicFramePr>
        <p:xfrm>
          <a:off x="3341716" y="1251598"/>
          <a:ext cx="14173200" cy="7755161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441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943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592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39607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Meta-analysis of </a:t>
                      </a:r>
                    </a:p>
                    <a:p>
                      <a:pPr algn="ctr"/>
                      <a:r>
                        <a:rPr lang="en-US" sz="3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RCTs </a:t>
                      </a:r>
                      <a:r>
                        <a:rPr lang="en-MY" sz="32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74, level l</a:t>
                      </a:r>
                      <a:r>
                        <a:rPr lang="en-US" sz="32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Results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66795">
                <a:tc rowSpan="2"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3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Smartphone-based interventions </a:t>
                      </a:r>
                      <a:r>
                        <a:rPr lang="en-MY" sz="3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vs</a:t>
                      </a:r>
                      <a:r>
                        <a:rPr lang="en-MY" sz="3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control on adults with BD</a:t>
                      </a:r>
                      <a:endParaRPr lang="en-US" sz="3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sz="3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Smartphone-based interventions were more effective</a:t>
                      </a:r>
                      <a:endParaRPr lang="en-US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MY" sz="3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reducing manic symptoms (SMD= -0.19, 95% CI -0.33 to -0.04)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MY" sz="3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 depressive symptoms (SMD= -0.38, 95% CI -0.61 to -0.14) </a:t>
                      </a:r>
                      <a:endParaRPr lang="en-US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98034">
                <a:tc vMerge="1"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3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sz="3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Self-monitoring using smartphone apps was effective</a:t>
                      </a:r>
                      <a:endParaRPr lang="en-US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MY" sz="3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reducing manic symptoms (SMD=0.27, 95% CI 0.02 to 0.51) compared with baseline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MY" sz="3200" dirty="0">
                          <a:latin typeface="Arial" panose="020B0604020202020204" pitchFamily="34" charset="0"/>
                        </a:rPr>
                        <a:t>But NS difference for depressive symptoms</a:t>
                      </a:r>
                      <a:endParaRPr lang="en-US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2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267818" y="9158139"/>
            <a:ext cx="1741058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74. </a:t>
            </a:r>
            <a:r>
              <a:rPr lang="en-MY" sz="1400" dirty="0"/>
              <a:t>Liu JY, </a:t>
            </a:r>
            <a:r>
              <a:rPr lang="en-MY" sz="1400" dirty="0" err="1"/>
              <a:t>Xu</a:t>
            </a:r>
            <a:r>
              <a:rPr lang="en-MY" sz="1400" dirty="0"/>
              <a:t> KK, Zhu GL, et al. 2020;10(11):272-85.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C06A824-88D2-4AC0-86A9-4A6198D6BEBE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C5A584E-EE18-4B98-B4CB-CB7F3568A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998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-1139176" y="9673702"/>
            <a:ext cx="12831319" cy="1832372"/>
            <a:chOff x="0" y="0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719688" y="1315063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</p:sp>
      <p:sp>
        <p:nvSpPr>
          <p:cNvPr id="9" name="Title 1"/>
          <p:cNvSpPr txBox="1">
            <a:spLocks/>
          </p:cNvSpPr>
          <p:nvPr/>
        </p:nvSpPr>
        <p:spPr>
          <a:xfrm>
            <a:off x="3389586" y="849176"/>
            <a:ext cx="14097000" cy="114958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MY" sz="5400" b="1" dirty="0">
                <a:latin typeface="Arial" panose="020B0604020202020204" pitchFamily="34" charset="0"/>
              </a:rPr>
              <a:t>SMARTPHONE-BASED INTERVENTIONS</a:t>
            </a:r>
            <a:endParaRPr lang="en-MY" sz="5400" b="1" dirty="0"/>
          </a:p>
        </p:txBody>
      </p:sp>
      <p:sp>
        <p:nvSpPr>
          <p:cNvPr id="12" name="Rectangle 11"/>
          <p:cNvSpPr/>
          <p:nvPr/>
        </p:nvSpPr>
        <p:spPr>
          <a:xfrm>
            <a:off x="267818" y="9158139"/>
            <a:ext cx="1741058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75. </a:t>
            </a:r>
            <a:r>
              <a:rPr lang="en-MY" sz="1400" dirty="0" err="1">
                <a:latin typeface="Arial" panose="020B0604020202020204" pitchFamily="34" charset="0"/>
                <a:cs typeface="Arial" panose="020B0604020202020204" pitchFamily="34" charset="0"/>
              </a:rPr>
              <a:t>Anmella</a:t>
            </a:r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 G, </a:t>
            </a:r>
            <a:r>
              <a:rPr lang="en-MY" sz="1400" dirty="0" err="1">
                <a:latin typeface="Arial" panose="020B0604020202020204" pitchFamily="34" charset="0"/>
                <a:cs typeface="Arial" panose="020B0604020202020204" pitchFamily="34" charset="0"/>
              </a:rPr>
              <a:t>Faurholt-Jepsen</a:t>
            </a:r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 M, Hidalgo-</a:t>
            </a:r>
            <a:r>
              <a:rPr lang="en-MY" sz="1400" dirty="0" err="1">
                <a:latin typeface="Arial" panose="020B0604020202020204" pitchFamily="34" charset="0"/>
                <a:cs typeface="Arial" panose="020B0604020202020204" pitchFamily="34" charset="0"/>
              </a:rPr>
              <a:t>Mazzei</a:t>
            </a:r>
            <a:r>
              <a:rPr lang="en-MY" sz="1400" dirty="0">
                <a:latin typeface="Arial" panose="020B0604020202020204" pitchFamily="34" charset="0"/>
                <a:cs typeface="Arial" panose="020B0604020202020204" pitchFamily="34" charset="0"/>
              </a:rPr>
              <a:t> D, et al. 2022;24(6):580-614.</a:t>
            </a:r>
            <a:r>
              <a:rPr lang="en-MY" sz="1400" dirty="0"/>
              <a:t>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81400" y="4370138"/>
            <a:ext cx="13444451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MY" sz="4000" dirty="0">
                <a:latin typeface="Arial" panose="020B0604020202020204" pitchFamily="34" charset="0"/>
                <a:cs typeface="Arial" panose="020B0604020202020204" pitchFamily="34" charset="0"/>
              </a:rPr>
              <a:t>The smartphone-based interventions showed NS difference in effectiveness in reducing depressive or manic symptoms compared with controls.</a:t>
            </a:r>
            <a:r>
              <a:rPr lang="en-MY" sz="4000" baseline="30000" dirty="0">
                <a:latin typeface="Arial" panose="020B0604020202020204" pitchFamily="34" charset="0"/>
                <a:cs typeface="Arial" panose="020B0604020202020204" pitchFamily="34" charset="0"/>
              </a:rPr>
              <a:t>75, level</a:t>
            </a:r>
            <a:r>
              <a:rPr lang="en-MY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4000" baseline="300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MY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MY" sz="40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3407979" y="2535560"/>
            <a:ext cx="14078607" cy="212341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MY" sz="4000" dirty="0">
                <a:latin typeface="Arial" panose="020B0604020202020204" pitchFamily="34" charset="0"/>
                <a:cs typeface="Arial" panose="020B0604020202020204" pitchFamily="34" charset="0"/>
              </a:rPr>
              <a:t>In another meta-analysis of five RCTs with more defined use of smartphone-based intervention on adults with BD;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0DD5B6-32FA-4933-B77C-21DD6867B38B}"/>
              </a:ext>
            </a:extLst>
          </p:cNvPr>
          <p:cNvSpPr txBox="1"/>
          <p:nvPr/>
        </p:nvSpPr>
        <p:spPr>
          <a:xfrm>
            <a:off x="-507569" y="10013571"/>
            <a:ext cx="9957660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62DD4"/>
                </a:solidFill>
                <a:effectLst/>
                <a:uLnTx/>
                <a:uFillTx/>
                <a:latin typeface="Arial"/>
                <a:ea typeface="Poppins"/>
                <a:cs typeface="Poppins"/>
                <a:sym typeface="Poppins"/>
              </a:rPr>
              <a:t>CPG MANAGEMENT OF BIPOLAR DISORDER (SECOND EDITION)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95E7896-83AD-4BCA-B7B1-02C8B8EAD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4270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1325</TotalTime>
  <Words>2084</Words>
  <Application>Microsoft Office PowerPoint</Application>
  <PresentationFormat>Custom</PresentationFormat>
  <Paragraphs>283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Calibri</vt:lpstr>
      <vt:lpstr>Poppins Bold</vt:lpstr>
      <vt:lpstr>Arial</vt:lpstr>
      <vt:lpstr>Poppins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Orange and White Gradient Modern Artificial Intelligence Presentation</dc:title>
  <dc:creator>User</dc:creator>
  <cp:lastModifiedBy>Karen Sharmini</cp:lastModifiedBy>
  <cp:revision>70</cp:revision>
  <dcterms:created xsi:type="dcterms:W3CDTF">2006-08-16T00:00:00Z</dcterms:created>
  <dcterms:modified xsi:type="dcterms:W3CDTF">2025-06-04T04:19:53Z</dcterms:modified>
  <dc:identifier>DAGWzgi5sPo</dc:identifier>
</cp:coreProperties>
</file>